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3" r:id="rId2"/>
  </p:sldMasterIdLst>
  <p:notesMasterIdLst>
    <p:notesMasterId r:id="rId27"/>
  </p:notesMasterIdLst>
  <p:sldIdLst>
    <p:sldId id="258" r:id="rId3"/>
    <p:sldId id="263" r:id="rId4"/>
    <p:sldId id="288" r:id="rId5"/>
    <p:sldId id="289" r:id="rId6"/>
    <p:sldId id="290" r:id="rId7"/>
    <p:sldId id="270" r:id="rId8"/>
    <p:sldId id="271" r:id="rId9"/>
    <p:sldId id="283" r:id="rId10"/>
    <p:sldId id="291" r:id="rId11"/>
    <p:sldId id="292" r:id="rId12"/>
    <p:sldId id="293" r:id="rId13"/>
    <p:sldId id="275" r:id="rId14"/>
    <p:sldId id="279" r:id="rId15"/>
    <p:sldId id="278" r:id="rId16"/>
    <p:sldId id="302" r:id="rId17"/>
    <p:sldId id="301" r:id="rId18"/>
    <p:sldId id="294" r:id="rId19"/>
    <p:sldId id="295" r:id="rId20"/>
    <p:sldId id="296" r:id="rId21"/>
    <p:sldId id="297" r:id="rId22"/>
    <p:sldId id="298" r:id="rId23"/>
    <p:sldId id="282" r:id="rId24"/>
    <p:sldId id="299" r:id="rId25"/>
    <p:sldId id="30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B8F8D-2747-411C-9770-E1E096213A4E}">
          <p14:sldIdLst>
            <p14:sldId id="258"/>
            <p14:sldId id="263"/>
            <p14:sldId id="288"/>
            <p14:sldId id="289"/>
            <p14:sldId id="290"/>
            <p14:sldId id="270"/>
            <p14:sldId id="271"/>
            <p14:sldId id="283"/>
            <p14:sldId id="291"/>
            <p14:sldId id="292"/>
            <p14:sldId id="293"/>
            <p14:sldId id="275"/>
            <p14:sldId id="279"/>
            <p14:sldId id="278"/>
            <p14:sldId id="302"/>
            <p14:sldId id="301"/>
            <p14:sldId id="294"/>
            <p14:sldId id="295"/>
            <p14:sldId id="296"/>
            <p14:sldId id="297"/>
            <p14:sldId id="298"/>
            <p14:sldId id="282"/>
            <p14:sldId id="299"/>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696" autoAdjust="0"/>
  </p:normalViewPr>
  <p:slideViewPr>
    <p:cSldViewPr>
      <p:cViewPr>
        <p:scale>
          <a:sx n="74" d="100"/>
          <a:sy n="74" d="100"/>
        </p:scale>
        <p:origin x="-12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37F368-E906-4C98-8DC9-139570AA661B}"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3EAC6-2313-4AEE-8741-7C7B026E8515}" type="slidenum">
              <a:rPr lang="en-US" smtClean="0"/>
              <a:t>‹#›</a:t>
            </a:fld>
            <a:endParaRPr lang="en-US"/>
          </a:p>
        </p:txBody>
      </p:sp>
    </p:spTree>
    <p:extLst>
      <p:ext uri="{BB962C8B-B14F-4D97-AF65-F5344CB8AC3E}">
        <p14:creationId xmlns:p14="http://schemas.microsoft.com/office/powerpoint/2010/main" val="922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000000"/>
                </a:solidFill>
                <a:latin typeface="Times New Roman"/>
              </a:rPr>
              <a:t>This guidance announces FDA’s intention with regard to enforcement of section 503A of the Federal Food, Drug, and Cosmetic Act (the FD&amp;C Act) (21 U.S.C. 353a) to regulate entities that compound drugs, now that section 503A has been amended by Congress to remove the advertising and solicitation provisions that were struck down as unconstitutional by the U.S. Supreme Court in 2002 (see section II below). Several parts of section 503A require rulemaking and consultation with a Pharmacy Compounding Advisory Committee to implement. This guidance explains how those provisions will be applied pending those consultations and rulemaking. This guidance also describes some of the possible enforcement actions FDA may bring against individuals or firms that compound drugs in violation of the FD&amp;C Act.  </a:t>
            </a:r>
          </a:p>
          <a:p>
            <a:r>
              <a:rPr lang="en-US" sz="1200" b="0" i="0" u="none" strike="noStrike" baseline="0" dirty="0" smtClean="0">
                <a:solidFill>
                  <a:srgbClr val="000000"/>
                </a:solidFill>
                <a:latin typeface="Times New Roman"/>
              </a:rPr>
              <a:t>This guidance does not apply to registered </a:t>
            </a:r>
            <a:r>
              <a:rPr lang="en-US" sz="1200" b="0" i="1" u="none" strike="noStrike" baseline="0" dirty="0" smtClean="0">
                <a:solidFill>
                  <a:srgbClr val="000000"/>
                </a:solidFill>
                <a:latin typeface="Times New Roman"/>
              </a:rPr>
              <a:t>outsourcing facilities </a:t>
            </a:r>
            <a:r>
              <a:rPr lang="en-US" sz="1200" b="0" i="0" u="none" strike="noStrike" baseline="0" dirty="0" smtClean="0">
                <a:solidFill>
                  <a:srgbClr val="000000"/>
                </a:solidFill>
                <a:latin typeface="Times New Roman"/>
              </a:rPr>
              <a:t>under section 503B of the FD&amp;C Act. Guidance for outsourcing facilities will be issued separately. </a:t>
            </a:r>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t>2</a:t>
            </a:fld>
            <a:endParaRPr lang="en-US"/>
          </a:p>
        </p:txBody>
      </p:sp>
    </p:spTree>
    <p:extLst>
      <p:ext uri="{BB962C8B-B14F-4D97-AF65-F5344CB8AC3E}">
        <p14:creationId xmlns:p14="http://schemas.microsoft.com/office/powerpoint/2010/main" val="243737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The full or partial enclosure of a potential contaminant source</a:t>
            </a:r>
          </a:p>
          <a:p>
            <a:pPr lvl="2"/>
            <a:r>
              <a:rPr lang="en-US" dirty="0" smtClean="0"/>
              <a:t>The use of airflow capture velocities to capture and remove airborne contaminants near their point of generation</a:t>
            </a:r>
          </a:p>
          <a:p>
            <a:pPr lvl="2"/>
            <a:r>
              <a:rPr lang="en-US" dirty="0" smtClean="0"/>
              <a:t>The use of air pressure relationships that define the direction of airflow into the cabinet</a:t>
            </a:r>
          </a:p>
          <a:p>
            <a:pPr lvl="2"/>
            <a:r>
              <a:rPr lang="en-US" dirty="0" smtClean="0"/>
              <a:t>The use of HEPA filtration on all potentially contaminated exhaust streams</a:t>
            </a:r>
          </a:p>
          <a:p>
            <a:pPr lvl="2"/>
            <a:r>
              <a:rPr lang="en-US" dirty="0" smtClean="0"/>
              <a:t>Examples of C-PECs include Class I, II, or III BSCs, CACIs, and CVE (e.g., powder hood).</a:t>
            </a:r>
          </a:p>
          <a:p>
            <a:pPr lvl="2"/>
            <a:r>
              <a:rPr lang="en-US" dirty="0" smtClean="0"/>
              <a:t>C-PECs used for </a:t>
            </a:r>
            <a:r>
              <a:rPr lang="en-US" dirty="0" err="1" smtClean="0"/>
              <a:t>nonsterile</a:t>
            </a:r>
            <a:r>
              <a:rPr lang="en-US" dirty="0" smtClean="0"/>
              <a:t> compounding do not need to have ISO Class 5 air quality.</a:t>
            </a:r>
          </a:p>
          <a:p>
            <a:pPr lvl="2"/>
            <a:r>
              <a:rPr lang="en-US" dirty="0" smtClean="0"/>
              <a:t>C-PECs used for sterile compounding shall have ISO Class 5 air quality (see </a:t>
            </a:r>
            <a:r>
              <a:rPr lang="en-US" i="1" dirty="0" smtClean="0"/>
              <a:t>Table 2</a:t>
            </a:r>
            <a:r>
              <a:rPr lang="en-US" dirty="0" smtClean="0"/>
              <a:t>).</a:t>
            </a:r>
          </a:p>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000000"/>
                </a:solidFill>
                <a:latin typeface="Times New Roman"/>
              </a:rPr>
              <a:t>This guidance announces FDA’s intention with regard to enforcement of section 503A of the Federal Food, Drug, and Cosmetic Act (the FD&amp;C Act) (21 U.S.C. 353a) to regulate entities that compound drugs, now that section 503A has been amended by Congress to remove the advertising and solicitation provisions that were struck down as unconstitutional by the U.S. Supreme Court in 2002 (see section II below). Several parts of section 503A require rulemaking and consultation with a Pharmacy Compounding Advisory Committee to implement. This guidance explains how those provisions will be applied pending those consultations and rulemaking. This guidance also describes some of the possible enforcement actions FDA may bring against individuals or firms that compound drugs in violation of the FD&amp;C Act.  </a:t>
            </a:r>
          </a:p>
          <a:p>
            <a:r>
              <a:rPr lang="en-US" sz="1200" b="0" i="0" u="none" strike="noStrike" baseline="0" dirty="0" smtClean="0">
                <a:solidFill>
                  <a:srgbClr val="000000"/>
                </a:solidFill>
                <a:latin typeface="Times New Roman"/>
              </a:rPr>
              <a:t>This guidance does not apply to registered </a:t>
            </a:r>
            <a:r>
              <a:rPr lang="en-US" sz="1200" b="0" i="1" u="none" strike="noStrike" baseline="0" dirty="0" smtClean="0">
                <a:solidFill>
                  <a:srgbClr val="000000"/>
                </a:solidFill>
                <a:latin typeface="Times New Roman"/>
              </a:rPr>
              <a:t>outsourcing facilities </a:t>
            </a:r>
            <a:r>
              <a:rPr lang="en-US" sz="1200" b="0" i="0" u="none" strike="noStrike" baseline="0" dirty="0" smtClean="0">
                <a:solidFill>
                  <a:srgbClr val="000000"/>
                </a:solidFill>
                <a:latin typeface="Times New Roman"/>
              </a:rPr>
              <a:t>under section 503B of the FD&amp;C Act. Guidance for outsourcing facilities will be issued separately. </a:t>
            </a:r>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t>3</a:t>
            </a:fld>
            <a:endParaRPr lang="en-US"/>
          </a:p>
        </p:txBody>
      </p:sp>
    </p:spTree>
    <p:extLst>
      <p:ext uri="{BB962C8B-B14F-4D97-AF65-F5344CB8AC3E}">
        <p14:creationId xmlns:p14="http://schemas.microsoft.com/office/powerpoint/2010/main" val="243737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000000"/>
                </a:solidFill>
                <a:latin typeface="Times New Roman"/>
              </a:rPr>
              <a:t>This guidance announces FDA’s intention with regard to enforcement of section 503A of the Federal Food, Drug, and Cosmetic Act (the FD&amp;C Act) (21 U.S.C. 353a) to regulate entities that compound drugs, now that section 503A has been amended by Congress to remove the advertising and solicitation provisions that were struck down as unconstitutional by the U.S. Supreme Court in 2002 (see section II below). Several parts of section 503A require rulemaking and consultation with a Pharmacy Compounding Advisory Committee to implement. This guidance explains how those provisions will be applied pending those consultations and rulemaking. This guidance also describes some of the possible enforcement actions FDA may bring against individuals or firms that compound drugs in violation of the FD&amp;C Act.  </a:t>
            </a:r>
          </a:p>
          <a:p>
            <a:r>
              <a:rPr lang="en-US" sz="1200" b="0" i="0" u="none" strike="noStrike" baseline="0" dirty="0" smtClean="0">
                <a:solidFill>
                  <a:srgbClr val="000000"/>
                </a:solidFill>
                <a:latin typeface="Times New Roman"/>
              </a:rPr>
              <a:t>This guidance does not apply to registered </a:t>
            </a:r>
            <a:r>
              <a:rPr lang="en-US" sz="1200" b="0" i="1" u="none" strike="noStrike" baseline="0" dirty="0" smtClean="0">
                <a:solidFill>
                  <a:srgbClr val="000000"/>
                </a:solidFill>
                <a:latin typeface="Times New Roman"/>
              </a:rPr>
              <a:t>outsourcing facilities </a:t>
            </a:r>
            <a:r>
              <a:rPr lang="en-US" sz="1200" b="0" i="0" u="none" strike="noStrike" baseline="0" dirty="0" smtClean="0">
                <a:solidFill>
                  <a:srgbClr val="000000"/>
                </a:solidFill>
                <a:latin typeface="Times New Roman"/>
              </a:rPr>
              <a:t>under section 503B of the FD&amp;C Act. Guidance for outsourcing facilities will be issued separately. </a:t>
            </a:r>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t>4</a:t>
            </a:fld>
            <a:endParaRPr lang="en-US"/>
          </a:p>
        </p:txBody>
      </p:sp>
    </p:spTree>
    <p:extLst>
      <p:ext uri="{BB962C8B-B14F-4D97-AF65-F5344CB8AC3E}">
        <p14:creationId xmlns:p14="http://schemas.microsoft.com/office/powerpoint/2010/main" val="243737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000000"/>
                </a:solidFill>
                <a:latin typeface="Times New Roman"/>
              </a:rPr>
              <a:t>This guidance announces FDA’s intention with regard to enforcement of section 503A of the Federal Food, Drug, and Cosmetic Act (the FD&amp;C Act) (21 U.S.C. 353a) to regulate entities that compound drugs, now that section 503A has been amended by Congress to remove the advertising and solicitation provisions that were struck down as unconstitutional by the U.S. Supreme Court in 2002 (see section II below). Several parts of section 503A require rulemaking and consultation with a Pharmacy Compounding Advisory Committee to implement. This guidance explains how those provisions will be applied pending those consultations and rulemaking. This guidance also describes some of the possible enforcement actions FDA may bring against individuals or firms that compound drugs in violation of the FD&amp;C Act.  </a:t>
            </a:r>
          </a:p>
          <a:p>
            <a:r>
              <a:rPr lang="en-US" sz="1200" b="0" i="0" u="none" strike="noStrike" baseline="0" dirty="0" smtClean="0">
                <a:solidFill>
                  <a:srgbClr val="000000"/>
                </a:solidFill>
                <a:latin typeface="Times New Roman"/>
              </a:rPr>
              <a:t>This guidance does not apply to registered </a:t>
            </a:r>
            <a:r>
              <a:rPr lang="en-US" sz="1200" b="0" i="1" u="none" strike="noStrike" baseline="0" dirty="0" smtClean="0">
                <a:solidFill>
                  <a:srgbClr val="000000"/>
                </a:solidFill>
                <a:latin typeface="Times New Roman"/>
              </a:rPr>
              <a:t>outsourcing facilities </a:t>
            </a:r>
            <a:r>
              <a:rPr lang="en-US" sz="1200" b="0" i="0" u="none" strike="noStrike" baseline="0" dirty="0" smtClean="0">
                <a:solidFill>
                  <a:srgbClr val="000000"/>
                </a:solidFill>
                <a:latin typeface="Times New Roman"/>
              </a:rPr>
              <a:t>under section 503B of the FD&amp;C Act. Guidance for outsourcing facilities will be issued separately. </a:t>
            </a:r>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t>5</a:t>
            </a:fld>
            <a:endParaRPr lang="en-US"/>
          </a:p>
        </p:txBody>
      </p:sp>
    </p:spTree>
    <p:extLst>
      <p:ext uri="{BB962C8B-B14F-4D97-AF65-F5344CB8AC3E}">
        <p14:creationId xmlns:p14="http://schemas.microsoft.com/office/powerpoint/2010/main" val="243737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Low- and medium risk hazardous drug CSP may be prepared in a BSC located in a C-SCA, provided the beyond-use date of the CSP does not exceed 12 hours. A CACI that meets the requirements in 797 may be used for hazardous drug compounding if it is placed in a C-SCA.</a:t>
            </a:r>
          </a:p>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3EAC6-2313-4AEE-8741-7C7B026E851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3737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29075E7-E018-498C-BA62-6124EEDD9158}" type="datetimeFigureOut">
              <a:rPr lang="en-US" smtClean="0"/>
              <a:t>9/19/2014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2AF6F3E-52CC-43CC-A7FF-72313A61CB1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9075E7-E018-498C-BA62-6124EEDD9158}"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F6F3E-52CC-43CC-A7FF-72313A61CB1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9075E7-E018-498C-BA62-6124EEDD9158}"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F6F3E-52CC-43CC-A7FF-72313A61CB1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29075E7-E018-498C-BA62-6124EEDD9158}" type="datetimeFigureOut">
              <a:rPr lang="en-US" smtClean="0">
                <a:solidFill>
                  <a:srgbClr val="464646"/>
                </a:solidFill>
              </a:rPr>
              <a:pPr/>
              <a:t>9/19/2014</a:t>
            </a:fld>
            <a:endParaRPr lang="en-US">
              <a:solidFill>
                <a:srgbClr val="464646"/>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464646"/>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72AF6F3E-52CC-43CC-A7FF-72313A61CB19}" type="slidenum">
              <a:rPr lang="en-US" smtClean="0"/>
              <a:pPr/>
              <a:t>‹#›</a:t>
            </a:fld>
            <a:endParaRPr lang="en-US"/>
          </a:p>
        </p:txBody>
      </p:sp>
    </p:spTree>
    <p:extLst>
      <p:ext uri="{BB962C8B-B14F-4D97-AF65-F5344CB8AC3E}">
        <p14:creationId xmlns:p14="http://schemas.microsoft.com/office/powerpoint/2010/main" val="1039621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29075E7-E018-498C-BA62-6124EEDD9158}" type="datetimeFigureOut">
              <a:rPr lang="en-US" smtClean="0">
                <a:solidFill>
                  <a:srgbClr val="464646"/>
                </a:solidFill>
              </a:rPr>
              <a:pPr/>
              <a:t>9/19/2014</a:t>
            </a:fld>
            <a:endParaRPr lang="en-US">
              <a:solidFill>
                <a:srgbClr val="464646"/>
              </a:solidFill>
            </a:endParaRPr>
          </a:p>
        </p:txBody>
      </p:sp>
      <p:sp>
        <p:nvSpPr>
          <p:cNvPr id="9" name="Slide Number Placeholder 8"/>
          <p:cNvSpPr>
            <a:spLocks noGrp="1"/>
          </p:cNvSpPr>
          <p:nvPr>
            <p:ph type="sldNum" sz="quarter" idx="15"/>
          </p:nvPr>
        </p:nvSpPr>
        <p:spPr/>
        <p:txBody>
          <a:bodyPr rtlCol="0"/>
          <a:lstStyle/>
          <a:p>
            <a:fld id="{72AF6F3E-52CC-43CC-A7FF-72313A61CB1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464646"/>
              </a:solidFill>
            </a:endParaRPr>
          </a:p>
        </p:txBody>
      </p:sp>
    </p:spTree>
    <p:extLst>
      <p:ext uri="{BB962C8B-B14F-4D97-AF65-F5344CB8AC3E}">
        <p14:creationId xmlns:p14="http://schemas.microsoft.com/office/powerpoint/2010/main" val="35487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29075E7-E018-498C-BA62-6124EEDD9158}" type="datetimeFigureOut">
              <a:rPr lang="en-US" smtClean="0">
                <a:solidFill>
                  <a:srgbClr val="DEF5FA"/>
                </a:solidFill>
              </a:rPr>
              <a:pPr/>
              <a:t>9/19/2014</a:t>
            </a:fld>
            <a:endParaRPr lang="en-US">
              <a:solidFill>
                <a:srgbClr val="DEF5FA"/>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DEF5FA"/>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72AF6F3E-52CC-43CC-A7FF-72313A61CB19}" type="slidenum">
              <a:rPr lang="en-US" smtClean="0"/>
              <a:pPr/>
              <a:t>‹#›</a:t>
            </a:fld>
            <a:endParaRPr lang="en-US"/>
          </a:p>
        </p:txBody>
      </p:sp>
    </p:spTree>
    <p:extLst>
      <p:ext uri="{BB962C8B-B14F-4D97-AF65-F5344CB8AC3E}">
        <p14:creationId xmlns:p14="http://schemas.microsoft.com/office/powerpoint/2010/main" val="20098007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29075E7-E018-498C-BA62-6124EEDD9158}" type="datetimeFigureOut">
              <a:rPr lang="en-US" smtClean="0">
                <a:solidFill>
                  <a:srgbClr val="464646"/>
                </a:solidFill>
              </a:rPr>
              <a:pPr/>
              <a:t>9/19/2014</a:t>
            </a:fld>
            <a:endParaRPr lang="en-US">
              <a:solidFill>
                <a:srgbClr val="464646"/>
              </a:solidFill>
            </a:endParaRPr>
          </a:p>
        </p:txBody>
      </p:sp>
      <p:sp>
        <p:nvSpPr>
          <p:cNvPr id="6" name="Footer Placeholder 5"/>
          <p:cNvSpPr>
            <a:spLocks noGrp="1"/>
          </p:cNvSpPr>
          <p:nvPr>
            <p:ph type="ftr" sz="quarter" idx="11"/>
          </p:nvPr>
        </p:nvSpPr>
        <p:spPr/>
        <p:txBody>
          <a:bodyPr/>
          <a:lstStyle/>
          <a:p>
            <a:endParaRPr lang="en-US">
              <a:solidFill>
                <a:srgbClr val="464646"/>
              </a:solidFill>
            </a:endParaRPr>
          </a:p>
        </p:txBody>
      </p:sp>
      <p:sp>
        <p:nvSpPr>
          <p:cNvPr id="7" name="Slide Number Placeholder 6"/>
          <p:cNvSpPr>
            <a:spLocks noGrp="1"/>
          </p:cNvSpPr>
          <p:nvPr>
            <p:ph type="sldNum" sz="quarter" idx="12"/>
          </p:nvPr>
        </p:nvSpPr>
        <p:spPr/>
        <p:txBody>
          <a:bodyPr/>
          <a:lstStyle/>
          <a:p>
            <a:fld id="{72AF6F3E-52CC-43CC-A7FF-72313A61CB1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0683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29075E7-E018-498C-BA62-6124EEDD9158}" type="datetimeFigureOut">
              <a:rPr lang="en-US" smtClean="0">
                <a:solidFill>
                  <a:srgbClr val="464646"/>
                </a:solidFill>
              </a:rPr>
              <a:pPr/>
              <a:t>9/19/2014</a:t>
            </a:fld>
            <a:endParaRPr lang="en-US">
              <a:solidFill>
                <a:srgbClr val="464646"/>
              </a:solidFill>
            </a:endParaRPr>
          </a:p>
        </p:txBody>
      </p:sp>
      <p:sp>
        <p:nvSpPr>
          <p:cNvPr id="8" name="Footer Placeholder 7"/>
          <p:cNvSpPr>
            <a:spLocks noGrp="1"/>
          </p:cNvSpPr>
          <p:nvPr>
            <p:ph type="ftr" sz="quarter" idx="11"/>
          </p:nvPr>
        </p:nvSpPr>
        <p:spPr/>
        <p:txBody>
          <a:bodyPr/>
          <a:lstStyle/>
          <a:p>
            <a:endParaRPr lang="en-US">
              <a:solidFill>
                <a:srgbClr val="464646"/>
              </a:solidFill>
            </a:endParaRPr>
          </a:p>
        </p:txBody>
      </p:sp>
      <p:sp>
        <p:nvSpPr>
          <p:cNvPr id="9" name="Slide Number Placeholder 8"/>
          <p:cNvSpPr>
            <a:spLocks noGrp="1"/>
          </p:cNvSpPr>
          <p:nvPr>
            <p:ph type="sldNum" sz="quarter" idx="12"/>
          </p:nvPr>
        </p:nvSpPr>
        <p:spPr/>
        <p:txBody>
          <a:bodyPr/>
          <a:lstStyle/>
          <a:p>
            <a:fld id="{72AF6F3E-52CC-43CC-A7FF-72313A61CB1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4873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29075E7-E018-498C-BA62-6124EEDD9158}" type="datetimeFigureOut">
              <a:rPr lang="en-US" smtClean="0">
                <a:solidFill>
                  <a:srgbClr val="464646"/>
                </a:solidFill>
              </a:rPr>
              <a:pPr/>
              <a:t>9/19/2014</a:t>
            </a:fld>
            <a:endParaRPr lang="en-US">
              <a:solidFill>
                <a:srgbClr val="464646"/>
              </a:solidFill>
            </a:endParaRPr>
          </a:p>
        </p:txBody>
      </p:sp>
      <p:sp>
        <p:nvSpPr>
          <p:cNvPr id="7" name="Slide Number Placeholder 6"/>
          <p:cNvSpPr>
            <a:spLocks noGrp="1"/>
          </p:cNvSpPr>
          <p:nvPr>
            <p:ph type="sldNum" sz="quarter" idx="11"/>
          </p:nvPr>
        </p:nvSpPr>
        <p:spPr/>
        <p:txBody>
          <a:bodyPr rtlCol="0"/>
          <a:lstStyle/>
          <a:p>
            <a:fld id="{72AF6F3E-52CC-43CC-A7FF-72313A61CB1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464646"/>
              </a:solidFill>
            </a:endParaRPr>
          </a:p>
        </p:txBody>
      </p:sp>
    </p:spTree>
    <p:extLst>
      <p:ext uri="{BB962C8B-B14F-4D97-AF65-F5344CB8AC3E}">
        <p14:creationId xmlns:p14="http://schemas.microsoft.com/office/powerpoint/2010/main" val="44111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075E7-E018-498C-BA62-6124EEDD9158}" type="datetimeFigureOut">
              <a:rPr lang="en-US" smtClean="0">
                <a:solidFill>
                  <a:srgbClr val="464646"/>
                </a:solidFill>
              </a:rPr>
              <a:pPr/>
              <a:t>9/19/2014</a:t>
            </a:fld>
            <a:endParaRPr lang="en-US">
              <a:solidFill>
                <a:srgbClr val="464646"/>
              </a:solidFill>
            </a:endParaRPr>
          </a:p>
        </p:txBody>
      </p:sp>
      <p:sp>
        <p:nvSpPr>
          <p:cNvPr id="3" name="Footer Placeholder 2"/>
          <p:cNvSpPr>
            <a:spLocks noGrp="1"/>
          </p:cNvSpPr>
          <p:nvPr>
            <p:ph type="ftr" sz="quarter" idx="11"/>
          </p:nvPr>
        </p:nvSpPr>
        <p:spPr/>
        <p:txBody>
          <a:bodyPr/>
          <a:lstStyle/>
          <a:p>
            <a:endParaRPr lang="en-US">
              <a:solidFill>
                <a:srgbClr val="464646"/>
              </a:solidFill>
            </a:endParaRPr>
          </a:p>
        </p:txBody>
      </p:sp>
      <p:sp>
        <p:nvSpPr>
          <p:cNvPr id="4" name="Slide Number Placeholder 3"/>
          <p:cNvSpPr>
            <a:spLocks noGrp="1"/>
          </p:cNvSpPr>
          <p:nvPr>
            <p:ph type="sldNum" sz="quarter" idx="12"/>
          </p:nvPr>
        </p:nvSpPr>
        <p:spPr/>
        <p:txBody>
          <a:bodyPr/>
          <a:lstStyle/>
          <a:p>
            <a:fld id="{72AF6F3E-52CC-43CC-A7FF-72313A61CB19}" type="slidenum">
              <a:rPr lang="en-US" smtClean="0"/>
              <a:pPr/>
              <a:t>‹#›</a:t>
            </a:fld>
            <a:endParaRPr lang="en-US"/>
          </a:p>
        </p:txBody>
      </p:sp>
    </p:spTree>
    <p:extLst>
      <p:ext uri="{BB962C8B-B14F-4D97-AF65-F5344CB8AC3E}">
        <p14:creationId xmlns:p14="http://schemas.microsoft.com/office/powerpoint/2010/main" val="266367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29075E7-E018-498C-BA62-6124EEDD9158}" type="datetimeFigureOut">
              <a:rPr lang="en-US" smtClean="0">
                <a:solidFill>
                  <a:srgbClr val="464646"/>
                </a:solidFill>
              </a:rPr>
              <a:pPr/>
              <a:t>9/19/2014</a:t>
            </a:fld>
            <a:endParaRPr lang="en-US">
              <a:solidFill>
                <a:srgbClr val="464646"/>
              </a:solidFill>
            </a:endParaRPr>
          </a:p>
        </p:txBody>
      </p:sp>
      <p:sp>
        <p:nvSpPr>
          <p:cNvPr id="22" name="Slide Number Placeholder 21"/>
          <p:cNvSpPr>
            <a:spLocks noGrp="1"/>
          </p:cNvSpPr>
          <p:nvPr>
            <p:ph type="sldNum" sz="quarter" idx="15"/>
          </p:nvPr>
        </p:nvSpPr>
        <p:spPr/>
        <p:txBody>
          <a:bodyPr rtlCol="0"/>
          <a:lstStyle/>
          <a:p>
            <a:fld id="{72AF6F3E-52CC-43CC-A7FF-72313A61CB1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464646"/>
              </a:solidFill>
            </a:endParaRPr>
          </a:p>
        </p:txBody>
      </p:sp>
    </p:spTree>
    <p:extLst>
      <p:ext uri="{BB962C8B-B14F-4D97-AF65-F5344CB8AC3E}">
        <p14:creationId xmlns:p14="http://schemas.microsoft.com/office/powerpoint/2010/main" val="3830315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29075E7-E018-498C-BA62-6124EEDD9158}" type="datetimeFigureOut">
              <a:rPr lang="en-US" smtClean="0"/>
              <a:t>9/19/2014</a:t>
            </a:fld>
            <a:endParaRPr lang="en-US"/>
          </a:p>
        </p:txBody>
      </p:sp>
      <p:sp>
        <p:nvSpPr>
          <p:cNvPr id="9" name="Slide Number Placeholder 8"/>
          <p:cNvSpPr>
            <a:spLocks noGrp="1"/>
          </p:cNvSpPr>
          <p:nvPr>
            <p:ph type="sldNum" sz="quarter" idx="15"/>
          </p:nvPr>
        </p:nvSpPr>
        <p:spPr/>
        <p:txBody>
          <a:bodyPr rtlCol="0"/>
          <a:lstStyle/>
          <a:p>
            <a:fld id="{72AF6F3E-52CC-43CC-A7FF-72313A61CB1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529075E7-E018-498C-BA62-6124EEDD9158}" type="datetimeFigureOut">
              <a:rPr lang="en-US" smtClean="0">
                <a:solidFill>
                  <a:srgbClr val="464646"/>
                </a:solidFill>
              </a:rPr>
              <a:pPr/>
              <a:t>9/19/2014</a:t>
            </a:fld>
            <a:endParaRPr lang="en-US">
              <a:solidFill>
                <a:srgbClr val="464646"/>
              </a:solidFill>
            </a:endParaRPr>
          </a:p>
        </p:txBody>
      </p:sp>
      <p:sp>
        <p:nvSpPr>
          <p:cNvPr id="18" name="Slide Number Placeholder 17"/>
          <p:cNvSpPr>
            <a:spLocks noGrp="1"/>
          </p:cNvSpPr>
          <p:nvPr>
            <p:ph type="sldNum" sz="quarter" idx="11"/>
          </p:nvPr>
        </p:nvSpPr>
        <p:spPr/>
        <p:txBody>
          <a:bodyPr rtlCol="0"/>
          <a:lstStyle/>
          <a:p>
            <a:fld id="{72AF6F3E-52CC-43CC-A7FF-72313A61CB1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464646"/>
              </a:solidFill>
            </a:endParaRPr>
          </a:p>
        </p:txBody>
      </p:sp>
    </p:spTree>
    <p:extLst>
      <p:ext uri="{BB962C8B-B14F-4D97-AF65-F5344CB8AC3E}">
        <p14:creationId xmlns:p14="http://schemas.microsoft.com/office/powerpoint/2010/main" val="90782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9075E7-E018-498C-BA62-6124EEDD9158}" type="datetimeFigureOut">
              <a:rPr lang="en-US" smtClean="0">
                <a:solidFill>
                  <a:srgbClr val="464646"/>
                </a:solidFill>
              </a:rPr>
              <a:pPr/>
              <a:t>9/19/2014</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72AF6F3E-52CC-43CC-A7FF-72313A61CB19}" type="slidenum">
              <a:rPr lang="en-US" smtClean="0"/>
              <a:pPr/>
              <a:t>‹#›</a:t>
            </a:fld>
            <a:endParaRPr lang="en-US"/>
          </a:p>
        </p:txBody>
      </p:sp>
    </p:spTree>
    <p:extLst>
      <p:ext uri="{BB962C8B-B14F-4D97-AF65-F5344CB8AC3E}">
        <p14:creationId xmlns:p14="http://schemas.microsoft.com/office/powerpoint/2010/main" val="90590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9075E7-E018-498C-BA62-6124EEDD9158}" type="datetimeFigureOut">
              <a:rPr lang="en-US" smtClean="0">
                <a:solidFill>
                  <a:srgbClr val="464646"/>
                </a:solidFill>
              </a:rPr>
              <a:pPr/>
              <a:t>9/19/2014</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72AF6F3E-52CC-43CC-A7FF-72313A61CB19}" type="slidenum">
              <a:rPr lang="en-US" smtClean="0"/>
              <a:pPr/>
              <a:t>‹#›</a:t>
            </a:fld>
            <a:endParaRPr lang="en-US"/>
          </a:p>
        </p:txBody>
      </p:sp>
    </p:spTree>
    <p:extLst>
      <p:ext uri="{BB962C8B-B14F-4D97-AF65-F5344CB8AC3E}">
        <p14:creationId xmlns:p14="http://schemas.microsoft.com/office/powerpoint/2010/main" val="347827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29075E7-E018-498C-BA62-6124EEDD9158}" type="datetimeFigureOut">
              <a:rPr lang="en-US" smtClean="0"/>
              <a:t>9/19/2014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2AF6F3E-52CC-43CC-A7FF-72313A61CB1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29075E7-E018-498C-BA62-6124EEDD9158}"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F6F3E-52CC-43CC-A7FF-72313A61CB19}"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29075E7-E018-498C-BA62-6124EEDD9158}"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F6F3E-52CC-43CC-A7FF-72313A61CB19}"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29075E7-E018-498C-BA62-6124EEDD9158}" type="datetimeFigureOut">
              <a:rPr lang="en-US" smtClean="0"/>
              <a:t>9/19/2014</a:t>
            </a:fld>
            <a:endParaRPr lang="en-US"/>
          </a:p>
        </p:txBody>
      </p:sp>
      <p:sp>
        <p:nvSpPr>
          <p:cNvPr id="7" name="Slide Number Placeholder 6"/>
          <p:cNvSpPr>
            <a:spLocks noGrp="1"/>
          </p:cNvSpPr>
          <p:nvPr>
            <p:ph type="sldNum" sz="quarter" idx="11"/>
          </p:nvPr>
        </p:nvSpPr>
        <p:spPr/>
        <p:txBody>
          <a:bodyPr rtlCol="0"/>
          <a:lstStyle/>
          <a:p>
            <a:fld id="{72AF6F3E-52CC-43CC-A7FF-72313A61CB1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075E7-E018-498C-BA62-6124EEDD9158}"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F6F3E-52CC-43CC-A7FF-72313A61CB1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29075E7-E018-498C-BA62-6124EEDD9158}" type="datetimeFigureOut">
              <a:rPr lang="en-US" smtClean="0"/>
              <a:t>9/19/2014</a:t>
            </a:fld>
            <a:endParaRPr lang="en-US"/>
          </a:p>
        </p:txBody>
      </p:sp>
      <p:sp>
        <p:nvSpPr>
          <p:cNvPr id="22" name="Slide Number Placeholder 21"/>
          <p:cNvSpPr>
            <a:spLocks noGrp="1"/>
          </p:cNvSpPr>
          <p:nvPr>
            <p:ph type="sldNum" sz="quarter" idx="15"/>
          </p:nvPr>
        </p:nvSpPr>
        <p:spPr/>
        <p:txBody>
          <a:bodyPr rtlCol="0"/>
          <a:lstStyle/>
          <a:p>
            <a:fld id="{72AF6F3E-52CC-43CC-A7FF-72313A61CB1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29075E7-E018-498C-BA62-6124EEDD9158}" type="datetimeFigureOut">
              <a:rPr lang="en-US" smtClean="0"/>
              <a:t>9/19/2014</a:t>
            </a:fld>
            <a:endParaRPr lang="en-US"/>
          </a:p>
        </p:txBody>
      </p:sp>
      <p:sp>
        <p:nvSpPr>
          <p:cNvPr id="18" name="Slide Number Placeholder 17"/>
          <p:cNvSpPr>
            <a:spLocks noGrp="1"/>
          </p:cNvSpPr>
          <p:nvPr>
            <p:ph type="sldNum" sz="quarter" idx="11"/>
          </p:nvPr>
        </p:nvSpPr>
        <p:spPr/>
        <p:txBody>
          <a:bodyPr rtlCol="0"/>
          <a:lstStyle/>
          <a:p>
            <a:fld id="{72AF6F3E-52CC-43CC-A7FF-72313A61CB1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29075E7-E018-498C-BA62-6124EEDD9158}" type="datetimeFigureOut">
              <a:rPr lang="en-US" smtClean="0"/>
              <a:t>9/19/2014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AF6F3E-52CC-43CC-A7FF-72313A61CB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29075E7-E018-498C-BA62-6124EEDD9158}" type="datetimeFigureOut">
              <a:rPr lang="en-US" smtClean="0">
                <a:solidFill>
                  <a:srgbClr val="464646"/>
                </a:solidFill>
              </a:rPr>
              <a:pPr/>
              <a:t>9/19/2014</a:t>
            </a:fld>
            <a:endParaRPr lang="en-US">
              <a:solidFill>
                <a:srgbClr val="464646"/>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464646"/>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AF6F3E-52CC-43CC-A7FF-72313A61CB19}" type="slidenum">
              <a:rPr lang="en-US" smtClean="0"/>
              <a:pPr/>
              <a:t>‹#›</a:t>
            </a:fld>
            <a:endParaRPr lang="en-US"/>
          </a:p>
        </p:txBody>
      </p:sp>
    </p:spTree>
    <p:extLst>
      <p:ext uri="{BB962C8B-B14F-4D97-AF65-F5344CB8AC3E}">
        <p14:creationId xmlns:p14="http://schemas.microsoft.com/office/powerpoint/2010/main" val="31861240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linicaliq.com/797-state-surve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sp.org/usp-nf/notices/compounding-notic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www.cdc.gov/niosh/topcis/hazardo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txBox="1">
            <a:spLocks noChangeArrowheads="1"/>
          </p:cNvSpPr>
          <p:nvPr/>
        </p:nvSpPr>
        <p:spPr>
          <a:xfrm>
            <a:off x="228600" y="1447800"/>
            <a:ext cx="8686800" cy="2286000"/>
          </a:xfrm>
          <a:prstGeom prst="rect">
            <a:avLst/>
          </a:prstGeom>
          <a:effectLst>
            <a:outerShdw dist="25400" dir="21594000" algn="ctr" rotWithShape="0">
              <a:schemeClr val="tx1"/>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B050"/>
                </a:solidFill>
                <a:latin typeface="Arial" pitchFamily="34" charset="0"/>
                <a:cs typeface="Arial" pitchFamily="34" charset="0"/>
              </a:rPr>
              <a:t>Update on Compounding Pharmacy Engineering Controls and</a:t>
            </a:r>
          </a:p>
          <a:p>
            <a:r>
              <a:rPr lang="en-US" sz="3600" b="1" dirty="0" smtClean="0">
                <a:solidFill>
                  <a:srgbClr val="00B050"/>
                </a:solidFill>
                <a:latin typeface="Arial" pitchFamily="34" charset="0"/>
                <a:cs typeface="Arial" pitchFamily="34" charset="0"/>
              </a:rPr>
              <a:t>Proposed USP Chapter &lt;800&gt;</a:t>
            </a:r>
          </a:p>
          <a:p>
            <a:r>
              <a:rPr lang="en-US" sz="3600" b="1" dirty="0" smtClean="0">
                <a:solidFill>
                  <a:srgbClr val="00B050"/>
                </a:solidFill>
                <a:latin typeface="Arial" pitchFamily="34" charset="0"/>
                <a:cs typeface="Arial" pitchFamily="34" charset="0"/>
              </a:rPr>
              <a:t>on Hazardous Drugs</a:t>
            </a:r>
            <a:endParaRPr lang="en-US" sz="3600" b="1" dirty="0">
              <a:solidFill>
                <a:srgbClr val="00B050"/>
              </a:solidFill>
              <a:latin typeface="Arial" pitchFamily="34" charset="0"/>
              <a:cs typeface="Arial" pitchFamily="34" charset="0"/>
            </a:endParaRPr>
          </a:p>
        </p:txBody>
      </p:sp>
      <p:sp>
        <p:nvSpPr>
          <p:cNvPr id="5" name="Rectangle 6"/>
          <p:cNvSpPr txBox="1">
            <a:spLocks noChangeArrowheads="1"/>
          </p:cNvSpPr>
          <p:nvPr/>
        </p:nvSpPr>
        <p:spPr>
          <a:xfrm>
            <a:off x="812409" y="4191000"/>
            <a:ext cx="7704137" cy="1219200"/>
          </a:xfrm>
          <a:prstGeom prst="rect">
            <a:avLst/>
          </a:prstGeom>
          <a:effectLst>
            <a:outerShdw dist="12700" dir="21594000" algn="ctr" rotWithShape="0">
              <a:schemeClr val="tx1"/>
            </a:outerShdw>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solidFill>
                  <a:srgbClr val="00B050"/>
                </a:solidFill>
                <a:latin typeface="Arial" pitchFamily="34" charset="0"/>
                <a:cs typeface="Arial" pitchFamily="34" charset="0"/>
              </a:rPr>
              <a:t>Bill Peters</a:t>
            </a:r>
          </a:p>
          <a:p>
            <a:pPr marL="0" indent="0" algn="ctr">
              <a:buNone/>
            </a:pPr>
            <a:r>
              <a:rPr lang="en-US" sz="2800" b="1" dirty="0" smtClean="0">
                <a:solidFill>
                  <a:srgbClr val="00B050"/>
                </a:solidFill>
                <a:latin typeface="Arial" pitchFamily="34" charset="0"/>
                <a:cs typeface="Arial" pitchFamily="34" charset="0"/>
              </a:rPr>
              <a:t>NuAire, Inc.</a:t>
            </a:r>
          </a:p>
          <a:p>
            <a:endParaRPr lang="en-US" sz="2800" b="1" dirty="0">
              <a:solidFill>
                <a:srgbClr val="00B050"/>
              </a:solidFill>
            </a:endParaRPr>
          </a:p>
        </p:txBody>
      </p:sp>
    </p:spTree>
    <p:extLst>
      <p:ext uri="{BB962C8B-B14F-4D97-AF65-F5344CB8AC3E}">
        <p14:creationId xmlns:p14="http://schemas.microsoft.com/office/powerpoint/2010/main" val="289179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
        <p:nvSpPr>
          <p:cNvPr id="10" name="Rectangle 10"/>
          <p:cNvSpPr txBox="1">
            <a:spLocks noChangeArrowheads="1"/>
          </p:cNvSpPr>
          <p:nvPr/>
        </p:nvSpPr>
        <p:spPr>
          <a:xfrm>
            <a:off x="256032" y="1607970"/>
            <a:ext cx="8887968" cy="446421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Bef>
                <a:spcPts val="400"/>
              </a:spcBef>
              <a:buNone/>
            </a:pPr>
            <a:r>
              <a:rPr lang="en-US" b="1" dirty="0">
                <a:latin typeface="Arial" panose="020B0604020202020204" pitchFamily="34" charset="0"/>
                <a:cs typeface="Arial" panose="020B0604020202020204" pitchFamily="34" charset="0"/>
              </a:rPr>
              <a:t>11. Dispensing HD Dosage Forms Not Requiring Alteration</a:t>
            </a:r>
          </a:p>
          <a:p>
            <a:pPr marL="0" indent="0">
              <a:spcBef>
                <a:spcPts val="400"/>
              </a:spcBef>
              <a:buNone/>
            </a:pPr>
            <a:r>
              <a:rPr lang="en-US" b="1" dirty="0">
                <a:latin typeface="Arial" panose="020B0604020202020204" pitchFamily="34" charset="0"/>
                <a:cs typeface="Arial" panose="020B0604020202020204" pitchFamily="34" charset="0"/>
              </a:rPr>
              <a:t>12. Compounding HD Dosage Forms</a:t>
            </a:r>
          </a:p>
          <a:p>
            <a:pPr marL="0" indent="0">
              <a:spcBef>
                <a:spcPts val="400"/>
              </a:spcBef>
              <a:buNone/>
            </a:pPr>
            <a:r>
              <a:rPr lang="en-US" b="1" dirty="0">
                <a:latin typeface="Arial" panose="020B0604020202020204" pitchFamily="34" charset="0"/>
                <a:cs typeface="Arial" panose="020B0604020202020204" pitchFamily="34" charset="0"/>
              </a:rPr>
              <a:t>13. Protection When Administering HDs</a:t>
            </a:r>
          </a:p>
          <a:p>
            <a:pPr marL="0" indent="0">
              <a:spcBef>
                <a:spcPts val="400"/>
              </a:spcBef>
              <a:buNone/>
              <a:tabLst>
                <a:tab pos="515938" algn="l"/>
              </a:tabLst>
            </a:pPr>
            <a:r>
              <a:rPr lang="en-US" b="1" dirty="0">
                <a:latin typeface="Arial" panose="020B0604020202020204" pitchFamily="34" charset="0"/>
                <a:cs typeface="Arial" panose="020B0604020202020204" pitchFamily="34" charset="0"/>
              </a:rPr>
              <a:t>14. Cleaning: Deactivation, Decontamination, Cleaning, </a:t>
            </a:r>
            <a:r>
              <a:rPr lang="en-US" b="1" dirty="0" smtClean="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Disinfection</a:t>
            </a:r>
          </a:p>
          <a:p>
            <a:pPr marL="0" indent="0">
              <a:spcBef>
                <a:spcPts val="400"/>
              </a:spcBef>
              <a:buNone/>
            </a:pPr>
            <a:r>
              <a:rPr lang="en-US" b="1" dirty="0">
                <a:latin typeface="Arial" panose="020B0604020202020204" pitchFamily="34" charset="0"/>
                <a:cs typeface="Arial" panose="020B0604020202020204" pitchFamily="34" charset="0"/>
              </a:rPr>
              <a:t>15. Spill Control</a:t>
            </a:r>
          </a:p>
          <a:p>
            <a:pPr marL="0" indent="0">
              <a:spcBef>
                <a:spcPts val="400"/>
              </a:spcBef>
              <a:buNone/>
            </a:pPr>
            <a:r>
              <a:rPr lang="en-US" b="1" dirty="0">
                <a:latin typeface="Arial" panose="020B0604020202020204" pitchFamily="34" charset="0"/>
                <a:cs typeface="Arial" panose="020B0604020202020204" pitchFamily="34" charset="0"/>
              </a:rPr>
              <a:t>16. Disposal</a:t>
            </a:r>
          </a:p>
          <a:p>
            <a:pPr marL="0" indent="0">
              <a:spcBef>
                <a:spcPts val="400"/>
              </a:spcBef>
              <a:buNone/>
            </a:pPr>
            <a:r>
              <a:rPr lang="en-US" b="1" dirty="0">
                <a:latin typeface="Arial" panose="020B0604020202020204" pitchFamily="34" charset="0"/>
                <a:cs typeface="Arial" panose="020B0604020202020204" pitchFamily="34" charset="0"/>
              </a:rPr>
              <a:t>17. </a:t>
            </a:r>
            <a:r>
              <a:rPr lang="en-US" b="1" dirty="0">
                <a:solidFill>
                  <a:srgbClr val="00B050"/>
                </a:solidFill>
                <a:latin typeface="Arial" panose="020B0604020202020204" pitchFamily="34" charset="0"/>
                <a:cs typeface="Arial" panose="020B0604020202020204" pitchFamily="34" charset="0"/>
              </a:rPr>
              <a:t>Environmental Quality and Control</a:t>
            </a:r>
          </a:p>
          <a:p>
            <a:pPr marL="0" indent="0">
              <a:spcBef>
                <a:spcPts val="400"/>
              </a:spcBef>
              <a:buNone/>
            </a:pPr>
            <a:r>
              <a:rPr lang="en-US" b="1" dirty="0">
                <a:latin typeface="Arial" panose="020B0604020202020204" pitchFamily="34" charset="0"/>
                <a:cs typeface="Arial" panose="020B0604020202020204" pitchFamily="34" charset="0"/>
              </a:rPr>
              <a:t>18. Documentation</a:t>
            </a:r>
          </a:p>
          <a:p>
            <a:pPr marL="0" indent="0">
              <a:spcBef>
                <a:spcPts val="400"/>
              </a:spcBef>
              <a:buNone/>
            </a:pPr>
            <a:r>
              <a:rPr lang="en-US" b="1" dirty="0">
                <a:latin typeface="Arial" panose="020B0604020202020204" pitchFamily="34" charset="0"/>
                <a:cs typeface="Arial" panose="020B0604020202020204" pitchFamily="34" charset="0"/>
              </a:rPr>
              <a:t>19. Medical </a:t>
            </a:r>
            <a:r>
              <a:rPr lang="en-US" b="1" dirty="0" smtClean="0">
                <a:latin typeface="Arial" panose="020B0604020202020204" pitchFamily="34" charset="0"/>
                <a:cs typeface="Arial" panose="020B0604020202020204" pitchFamily="34" charset="0"/>
              </a:rPr>
              <a:t>Surveillance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4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
        <p:nvSpPr>
          <p:cNvPr id="10" name="Rectangle 10"/>
          <p:cNvSpPr txBox="1">
            <a:spLocks noChangeArrowheads="1"/>
          </p:cNvSpPr>
          <p:nvPr/>
        </p:nvSpPr>
        <p:spPr>
          <a:xfrm>
            <a:off x="256032" y="1607970"/>
            <a:ext cx="8887968" cy="446421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7663" indent="-347663">
              <a:buClrTx/>
              <a:buSzPct val="100000"/>
              <a:buFont typeface="Wingdings" panose="05000000000000000000" pitchFamily="2" charset="2"/>
              <a:buChar char="Ø"/>
            </a:pPr>
            <a:r>
              <a:rPr lang="en-US" sz="2600" dirty="0">
                <a:latin typeface="Arial" panose="020B0604020202020204" pitchFamily="34" charset="0"/>
                <a:cs typeface="Arial" panose="020B0604020202020204" pitchFamily="34" charset="0"/>
              </a:rPr>
              <a:t>Appendices</a:t>
            </a:r>
          </a:p>
          <a:p>
            <a:pPr marL="365760" lvl="1" indent="0">
              <a:spcBef>
                <a:spcPts val="600"/>
              </a:spcBef>
              <a:buClrTx/>
              <a:buSzPct val="100000"/>
              <a:buNone/>
            </a:pPr>
            <a:r>
              <a:rPr lang="en-US" sz="2400" dirty="0">
                <a:latin typeface="Arial" panose="020B0604020202020204" pitchFamily="34" charset="0"/>
                <a:cs typeface="Arial" panose="020B0604020202020204" pitchFamily="34" charset="0"/>
              </a:rPr>
              <a:t>a</a:t>
            </a:r>
            <a:r>
              <a:rPr lang="en-US" sz="2200" b="1" dirty="0">
                <a:latin typeface="Arial" panose="020B0604020202020204" pitchFamily="34" charset="0"/>
                <a:cs typeface="Arial" panose="020B0604020202020204" pitchFamily="34" charset="0"/>
              </a:rPr>
              <a:t>. </a:t>
            </a:r>
            <a:r>
              <a:rPr lang="en-US" sz="2200" b="1" dirty="0">
                <a:solidFill>
                  <a:srgbClr val="00B050"/>
                </a:solidFill>
                <a:latin typeface="Arial" panose="020B0604020202020204" pitchFamily="34" charset="0"/>
                <a:cs typeface="Arial" panose="020B0604020202020204" pitchFamily="34" charset="0"/>
              </a:rPr>
              <a:t>Acronyms and Definitions</a:t>
            </a:r>
          </a:p>
          <a:p>
            <a:pPr marL="365760" lvl="1" indent="0">
              <a:spcBef>
                <a:spcPts val="600"/>
              </a:spcBef>
              <a:buClrTx/>
              <a:buSzPct val="100000"/>
              <a:buNone/>
            </a:pPr>
            <a:r>
              <a:rPr lang="en-US" sz="2200" b="1" dirty="0">
                <a:latin typeface="Arial" panose="020B0604020202020204" pitchFamily="34" charset="0"/>
                <a:cs typeface="Arial" panose="020B0604020202020204" pitchFamily="34" charset="0"/>
              </a:rPr>
              <a:t>b. Suggested Standard Operating Procedures (SOPs)</a:t>
            </a:r>
          </a:p>
          <a:p>
            <a:pPr marL="365760" lvl="1" indent="0">
              <a:spcBef>
                <a:spcPts val="600"/>
              </a:spcBef>
              <a:buClrTx/>
              <a:buSzPct val="100000"/>
              <a:buNone/>
            </a:pPr>
            <a:r>
              <a:rPr lang="en-US" sz="2200" b="1" dirty="0">
                <a:latin typeface="Arial" panose="020B0604020202020204" pitchFamily="34" charset="0"/>
                <a:cs typeface="Arial" panose="020B0604020202020204" pitchFamily="34" charset="0"/>
              </a:rPr>
              <a:t>c. </a:t>
            </a:r>
            <a:r>
              <a:rPr lang="en-US" sz="2200" b="1" dirty="0">
                <a:solidFill>
                  <a:srgbClr val="00B050"/>
                </a:solidFill>
                <a:latin typeface="Arial" panose="020B0604020202020204" pitchFamily="34" charset="0"/>
                <a:cs typeface="Arial" panose="020B0604020202020204" pitchFamily="34" charset="0"/>
              </a:rPr>
              <a:t>Types of Biological Safety Cabinets (BSCs)</a:t>
            </a:r>
          </a:p>
          <a:p>
            <a:pPr marL="365760" lvl="1" indent="0">
              <a:spcBef>
                <a:spcPts val="600"/>
              </a:spcBef>
              <a:buClrTx/>
              <a:buSzPct val="100000"/>
              <a:buNone/>
            </a:pPr>
            <a:r>
              <a:rPr lang="en-US" sz="2200" b="1" dirty="0">
                <a:latin typeface="Arial" panose="020B0604020202020204" pitchFamily="34" charset="0"/>
                <a:cs typeface="Arial" panose="020B0604020202020204" pitchFamily="34" charset="0"/>
              </a:rPr>
              <a:t>d. Best Practices for Handling HDs</a:t>
            </a:r>
          </a:p>
          <a:p>
            <a:pPr marL="365760" lvl="1" indent="0">
              <a:spcBef>
                <a:spcPts val="600"/>
              </a:spcBef>
              <a:buClrTx/>
              <a:buSzPct val="100000"/>
              <a:buNone/>
              <a:tabLst>
                <a:tab pos="682625" algn="l"/>
              </a:tabLst>
            </a:pPr>
            <a:r>
              <a:rPr lang="en-US" sz="2200" b="1" dirty="0">
                <a:latin typeface="Arial" panose="020B0604020202020204" pitchFamily="34" charset="0"/>
                <a:cs typeface="Arial" panose="020B0604020202020204" pitchFamily="34" charset="0"/>
              </a:rPr>
              <a:t>e. </a:t>
            </a:r>
            <a:r>
              <a:rPr lang="en-US" sz="2200" b="1" dirty="0">
                <a:solidFill>
                  <a:srgbClr val="00B050"/>
                </a:solidFill>
                <a:latin typeface="Arial" panose="020B0604020202020204" pitchFamily="34" charset="0"/>
                <a:cs typeface="Arial" panose="020B0604020202020204" pitchFamily="34" charset="0"/>
              </a:rPr>
              <a:t>Examples</a:t>
            </a:r>
            <a:r>
              <a:rPr lang="en-US" sz="1400" b="1" dirty="0">
                <a:solidFill>
                  <a:srgbClr val="00B050"/>
                </a:solidFill>
                <a:latin typeface="Arial" panose="020B0604020202020204" pitchFamily="34" charset="0"/>
                <a:cs typeface="Arial" panose="020B0604020202020204" pitchFamily="34" charset="0"/>
              </a:rPr>
              <a:t> </a:t>
            </a:r>
            <a:r>
              <a:rPr lang="en-US" sz="2200" b="1" dirty="0">
                <a:solidFill>
                  <a:srgbClr val="00B050"/>
                </a:solidFill>
                <a:latin typeface="Arial" panose="020B0604020202020204" pitchFamily="34" charset="0"/>
                <a:cs typeface="Arial" panose="020B0604020202020204" pitchFamily="34" charset="0"/>
              </a:rPr>
              <a:t>for</a:t>
            </a:r>
            <a:r>
              <a:rPr lang="en-US" sz="1400" b="1" dirty="0">
                <a:solidFill>
                  <a:srgbClr val="00B050"/>
                </a:solidFill>
                <a:latin typeface="Arial" panose="020B0604020202020204" pitchFamily="34" charset="0"/>
                <a:cs typeface="Arial" panose="020B0604020202020204" pitchFamily="34" charset="0"/>
              </a:rPr>
              <a:t> </a:t>
            </a:r>
            <a:r>
              <a:rPr lang="en-US" sz="2200" b="1" dirty="0">
                <a:solidFill>
                  <a:srgbClr val="00B050"/>
                </a:solidFill>
                <a:latin typeface="Arial" panose="020B0604020202020204" pitchFamily="34" charset="0"/>
                <a:cs typeface="Arial" panose="020B0604020202020204" pitchFamily="34" charset="0"/>
              </a:rPr>
              <a:t>Design</a:t>
            </a:r>
            <a:r>
              <a:rPr lang="en-US" sz="1400" b="1" dirty="0">
                <a:solidFill>
                  <a:srgbClr val="00B050"/>
                </a:solidFill>
                <a:latin typeface="Arial" panose="020B0604020202020204" pitchFamily="34" charset="0"/>
                <a:cs typeface="Arial" panose="020B0604020202020204" pitchFamily="34" charset="0"/>
              </a:rPr>
              <a:t> </a:t>
            </a:r>
            <a:r>
              <a:rPr lang="en-US" sz="2200" b="1" dirty="0">
                <a:solidFill>
                  <a:srgbClr val="00B050"/>
                </a:solidFill>
                <a:latin typeface="Arial" panose="020B0604020202020204" pitchFamily="34" charset="0"/>
                <a:cs typeface="Arial" panose="020B0604020202020204" pitchFamily="34" charset="0"/>
              </a:rPr>
              <a:t>of</a:t>
            </a:r>
            <a:r>
              <a:rPr lang="en-US" sz="1400" b="1" dirty="0">
                <a:solidFill>
                  <a:srgbClr val="00B050"/>
                </a:solidFill>
                <a:latin typeface="Arial" panose="020B0604020202020204" pitchFamily="34" charset="0"/>
                <a:cs typeface="Arial" panose="020B0604020202020204" pitchFamily="34" charset="0"/>
              </a:rPr>
              <a:t> </a:t>
            </a:r>
            <a:r>
              <a:rPr lang="en-US" sz="2200" b="1" dirty="0">
                <a:solidFill>
                  <a:srgbClr val="00B050"/>
                </a:solidFill>
                <a:latin typeface="Arial" panose="020B0604020202020204" pitchFamily="34" charset="0"/>
                <a:cs typeface="Arial" panose="020B0604020202020204" pitchFamily="34" charset="0"/>
              </a:rPr>
              <a:t>Hazardous</a:t>
            </a:r>
            <a:r>
              <a:rPr lang="en-US" sz="1400" b="1" dirty="0">
                <a:solidFill>
                  <a:srgbClr val="00B050"/>
                </a:solidFill>
                <a:latin typeface="Arial" panose="020B0604020202020204" pitchFamily="34" charset="0"/>
                <a:cs typeface="Arial" panose="020B0604020202020204" pitchFamily="34" charset="0"/>
              </a:rPr>
              <a:t> </a:t>
            </a:r>
            <a:r>
              <a:rPr lang="en-US" sz="2200" b="1" dirty="0" smtClean="0">
                <a:solidFill>
                  <a:srgbClr val="00B050"/>
                </a:solidFill>
                <a:latin typeface="Arial" panose="020B0604020202020204" pitchFamily="34" charset="0"/>
                <a:cs typeface="Arial" panose="020B0604020202020204" pitchFamily="34" charset="0"/>
              </a:rPr>
              <a:t>Drug</a:t>
            </a:r>
            <a:r>
              <a:rPr lang="en-US" sz="1400" b="1" dirty="0" smtClean="0">
                <a:solidFill>
                  <a:srgbClr val="00B050"/>
                </a:solidFill>
                <a:latin typeface="Arial" panose="020B0604020202020204" pitchFamily="34" charset="0"/>
                <a:cs typeface="Arial" panose="020B0604020202020204" pitchFamily="34" charset="0"/>
              </a:rPr>
              <a:t> </a:t>
            </a:r>
            <a:r>
              <a:rPr lang="en-US" sz="2200" b="1" dirty="0" smtClean="0">
                <a:solidFill>
                  <a:srgbClr val="00B050"/>
                </a:solidFill>
                <a:latin typeface="Arial" panose="020B0604020202020204" pitchFamily="34" charset="0"/>
                <a:cs typeface="Arial" panose="020B0604020202020204" pitchFamily="34" charset="0"/>
              </a:rPr>
              <a:t>Compounding</a:t>
            </a:r>
            <a:r>
              <a:rPr lang="en-US" sz="1400" b="1" dirty="0" smtClean="0">
                <a:solidFill>
                  <a:srgbClr val="00B050"/>
                </a:solidFill>
                <a:latin typeface="Arial" panose="020B0604020202020204" pitchFamily="34" charset="0"/>
                <a:cs typeface="Arial" panose="020B0604020202020204" pitchFamily="34" charset="0"/>
              </a:rPr>
              <a:t> </a:t>
            </a:r>
            <a:r>
              <a:rPr lang="en-US" sz="2200" b="1" dirty="0" smtClean="0">
                <a:solidFill>
                  <a:srgbClr val="00B050"/>
                </a:solidFill>
                <a:latin typeface="Arial" panose="020B0604020202020204" pitchFamily="34" charset="0"/>
                <a:cs typeface="Arial" panose="020B0604020202020204" pitchFamily="34" charset="0"/>
              </a:rPr>
              <a:t>Areas</a:t>
            </a:r>
            <a:endParaRPr lang="en-US" sz="2200" b="1" dirty="0">
              <a:solidFill>
                <a:srgbClr val="00B050"/>
              </a:solidFill>
              <a:latin typeface="Arial" panose="020B0604020202020204" pitchFamily="34" charset="0"/>
              <a:cs typeface="Arial" panose="020B0604020202020204" pitchFamily="34" charset="0"/>
            </a:endParaRPr>
          </a:p>
          <a:p>
            <a:pPr marL="365760" lvl="1" indent="0">
              <a:spcBef>
                <a:spcPts val="600"/>
              </a:spcBef>
              <a:buClrTx/>
              <a:buSzPct val="100000"/>
              <a:buNone/>
            </a:pPr>
            <a:r>
              <a:rPr lang="en-US" sz="2200" b="1" dirty="0">
                <a:latin typeface="Arial" panose="020B0604020202020204" pitchFamily="34" charset="0"/>
                <a:cs typeface="Arial" panose="020B0604020202020204" pitchFamily="34" charset="0"/>
              </a:rPr>
              <a:t>f. Requirements for Personal Protective Equipment (</a:t>
            </a:r>
            <a:r>
              <a:rPr lang="en-US" sz="2200" b="1" dirty="0" smtClean="0">
                <a:latin typeface="Arial" panose="020B0604020202020204" pitchFamily="34" charset="0"/>
                <a:cs typeface="Arial" panose="020B0604020202020204" pitchFamily="34" charset="0"/>
              </a:rPr>
              <a:t>PPE)</a:t>
            </a:r>
            <a:endParaRPr lang="en-US" sz="2200" b="1" dirty="0" smtClean="0">
              <a:latin typeface="Arial" charset="0"/>
            </a:endParaRPr>
          </a:p>
        </p:txBody>
      </p:sp>
    </p:spTree>
    <p:extLst>
      <p:ext uri="{BB962C8B-B14F-4D97-AF65-F5344CB8AC3E}">
        <p14:creationId xmlns:p14="http://schemas.microsoft.com/office/powerpoint/2010/main" val="3747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noChangeArrowheads="1"/>
          </p:cNvSpPr>
          <p:nvPr>
            <p:ph sz="quarter" idx="1"/>
          </p:nvPr>
        </p:nvSpPr>
        <p:spPr>
          <a:xfrm>
            <a:off x="251100" y="1607970"/>
            <a:ext cx="8295105" cy="4081272"/>
          </a:xfrm>
        </p:spPr>
        <p:txBody>
          <a:bodyPr>
            <a:normAutofit/>
          </a:bodyPr>
          <a:lstStyle/>
          <a:p>
            <a:pPr marL="347663" indent="-347663">
              <a:buClrTx/>
              <a:buSzPct val="10000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Selected Acronyms</a:t>
            </a:r>
          </a:p>
          <a:p>
            <a:pPr marL="747713" lvl="1" indent="-381000">
              <a:spcBef>
                <a:spcPts val="600"/>
              </a:spcBef>
              <a:buClrTx/>
              <a:buSzPct val="100000"/>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CETA 	Controlled </a:t>
            </a:r>
            <a:r>
              <a:rPr lang="en-US" sz="2200" b="1" dirty="0">
                <a:latin typeface="Arial" panose="020B0604020202020204" pitchFamily="34" charset="0"/>
                <a:cs typeface="Arial" panose="020B0604020202020204" pitchFamily="34" charset="0"/>
              </a:rPr>
              <a:t>Environment Testing Association</a:t>
            </a:r>
          </a:p>
          <a:p>
            <a:pPr marL="747713" lvl="1" indent="-381000">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CFR </a:t>
            </a:r>
            <a:r>
              <a:rPr lang="en-US" sz="2200" b="1" dirty="0" smtClean="0">
                <a:latin typeface="Arial" panose="020B0604020202020204" pitchFamily="34" charset="0"/>
                <a:cs typeface="Arial" panose="020B0604020202020204" pitchFamily="34" charset="0"/>
              </a:rPr>
              <a:t>	Code </a:t>
            </a:r>
            <a:r>
              <a:rPr lang="en-US" sz="2200" b="1" dirty="0">
                <a:latin typeface="Arial" panose="020B0604020202020204" pitchFamily="34" charset="0"/>
                <a:cs typeface="Arial" panose="020B0604020202020204" pitchFamily="34" charset="0"/>
              </a:rPr>
              <a:t>of Federal Regulations</a:t>
            </a:r>
          </a:p>
          <a:p>
            <a:pPr marL="747713" lvl="1" indent="-381000">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C-PEC </a:t>
            </a:r>
            <a:r>
              <a:rPr lang="en-US" sz="2200" b="1" dirty="0" smtClean="0">
                <a:latin typeface="Arial" panose="020B0604020202020204" pitchFamily="34" charset="0"/>
                <a:cs typeface="Arial" panose="020B0604020202020204" pitchFamily="34" charset="0"/>
              </a:rPr>
              <a:t>	Containment </a:t>
            </a:r>
            <a:r>
              <a:rPr lang="en-US" sz="2200" b="1" dirty="0">
                <a:latin typeface="Arial" panose="020B0604020202020204" pitchFamily="34" charset="0"/>
                <a:cs typeface="Arial" panose="020B0604020202020204" pitchFamily="34" charset="0"/>
              </a:rPr>
              <a:t>primary engineering control</a:t>
            </a:r>
          </a:p>
          <a:p>
            <a:pPr marL="747713" lvl="1" indent="-381000">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C-SCA </a:t>
            </a:r>
            <a:r>
              <a:rPr lang="en-US" sz="2200" b="1" dirty="0" smtClean="0">
                <a:latin typeface="Arial" panose="020B0604020202020204" pitchFamily="34" charset="0"/>
                <a:cs typeface="Arial" panose="020B0604020202020204" pitchFamily="34" charset="0"/>
              </a:rPr>
              <a:t>	Containment </a:t>
            </a:r>
            <a:r>
              <a:rPr lang="en-US" sz="2200" b="1" dirty="0">
                <a:latin typeface="Arial" panose="020B0604020202020204" pitchFamily="34" charset="0"/>
                <a:cs typeface="Arial" panose="020B0604020202020204" pitchFamily="34" charset="0"/>
              </a:rPr>
              <a:t>segregated </a:t>
            </a:r>
            <a:r>
              <a:rPr lang="en-US" sz="2200" b="1" dirty="0" smtClean="0">
                <a:latin typeface="Arial" panose="020B0604020202020204" pitchFamily="34" charset="0"/>
                <a:cs typeface="Arial" panose="020B0604020202020204" pitchFamily="34" charset="0"/>
              </a:rPr>
              <a:t>compounding </a:t>
            </a:r>
            <a:r>
              <a:rPr lang="en-US" sz="2200" b="1" dirty="0">
                <a:latin typeface="Arial" panose="020B0604020202020204" pitchFamily="34" charset="0"/>
                <a:cs typeface="Arial" panose="020B0604020202020204" pitchFamily="34" charset="0"/>
              </a:rPr>
              <a:t>area</a:t>
            </a:r>
          </a:p>
          <a:p>
            <a:pPr marL="747713" lvl="1" indent="-381000">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C-SEC </a:t>
            </a:r>
            <a:r>
              <a:rPr lang="en-US" sz="2200" b="1" dirty="0" smtClean="0">
                <a:latin typeface="Arial" panose="020B0604020202020204" pitchFamily="34" charset="0"/>
                <a:cs typeface="Arial" panose="020B0604020202020204" pitchFamily="34" charset="0"/>
              </a:rPr>
              <a:t>	Containment </a:t>
            </a:r>
            <a:r>
              <a:rPr lang="en-US" sz="2200" b="1" dirty="0">
                <a:latin typeface="Arial" panose="020B0604020202020204" pitchFamily="34" charset="0"/>
                <a:cs typeface="Arial" panose="020B0604020202020204" pitchFamily="34" charset="0"/>
              </a:rPr>
              <a:t>secondary engineering control</a:t>
            </a:r>
          </a:p>
          <a:p>
            <a:pPr marL="747713" lvl="1" indent="-381000">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CSP </a:t>
            </a:r>
            <a:r>
              <a:rPr lang="en-US" sz="2200" b="1" dirty="0" smtClean="0">
                <a:latin typeface="Arial" panose="020B0604020202020204" pitchFamily="34" charset="0"/>
                <a:cs typeface="Arial" panose="020B0604020202020204" pitchFamily="34" charset="0"/>
              </a:rPr>
              <a:t>	Compounded </a:t>
            </a:r>
            <a:r>
              <a:rPr lang="en-US" sz="2200" b="1" dirty="0">
                <a:latin typeface="Arial" panose="020B0604020202020204" pitchFamily="34" charset="0"/>
                <a:cs typeface="Arial" panose="020B0604020202020204" pitchFamily="34" charset="0"/>
              </a:rPr>
              <a:t>sterile preparation</a:t>
            </a:r>
          </a:p>
          <a:p>
            <a:pPr marL="747713" lvl="1" indent="-381000">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CSTD </a:t>
            </a:r>
            <a:r>
              <a:rPr lang="en-US" sz="2200" b="1" dirty="0" smtClean="0">
                <a:latin typeface="Arial" panose="020B0604020202020204" pitchFamily="34" charset="0"/>
                <a:cs typeface="Arial" panose="020B0604020202020204" pitchFamily="34" charset="0"/>
              </a:rPr>
              <a:t>	Closed </a:t>
            </a:r>
            <a:r>
              <a:rPr lang="en-US" sz="2200" b="1" dirty="0">
                <a:latin typeface="Arial" panose="020B0604020202020204" pitchFamily="34" charset="0"/>
                <a:cs typeface="Arial" panose="020B0604020202020204" pitchFamily="34" charset="0"/>
              </a:rPr>
              <a:t>system drug-transfer device</a:t>
            </a:r>
          </a:p>
          <a:p>
            <a:pPr marL="747713" lvl="1" indent="-381000">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CVE </a:t>
            </a:r>
            <a:r>
              <a:rPr lang="en-US" sz="2200" b="1" dirty="0" smtClean="0">
                <a:latin typeface="Arial" panose="020B0604020202020204" pitchFamily="34" charset="0"/>
                <a:cs typeface="Arial" panose="020B0604020202020204" pitchFamily="34" charset="0"/>
              </a:rPr>
              <a:t>	Containment </a:t>
            </a:r>
            <a:r>
              <a:rPr lang="en-US" sz="2200" b="1" dirty="0">
                <a:latin typeface="Arial" panose="020B0604020202020204" pitchFamily="34" charset="0"/>
                <a:cs typeface="Arial" panose="020B0604020202020204" pitchFamily="34" charset="0"/>
              </a:rPr>
              <a:t>ventilated </a:t>
            </a:r>
            <a:r>
              <a:rPr lang="en-US" sz="2200" b="1" dirty="0" smtClean="0">
                <a:latin typeface="Arial" panose="020B0604020202020204" pitchFamily="34" charset="0"/>
                <a:cs typeface="Arial" panose="020B0604020202020204" pitchFamily="34" charset="0"/>
              </a:rPr>
              <a:t>enclosure</a:t>
            </a:r>
          </a:p>
        </p:txBody>
      </p:sp>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Tree>
    <p:extLst>
      <p:ext uri="{BB962C8B-B14F-4D97-AF65-F5344CB8AC3E}">
        <p14:creationId xmlns:p14="http://schemas.microsoft.com/office/powerpoint/2010/main" val="422249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noChangeArrowheads="1"/>
          </p:cNvSpPr>
          <p:nvPr>
            <p:ph sz="quarter" idx="1"/>
          </p:nvPr>
        </p:nvSpPr>
        <p:spPr>
          <a:xfrm>
            <a:off x="256032" y="1607958"/>
            <a:ext cx="8811768" cy="4464229"/>
          </a:xfrm>
        </p:spPr>
        <p:txBody>
          <a:bodyPr>
            <a:normAutofit/>
          </a:bodyPr>
          <a:lstStyle/>
          <a:p>
            <a:pPr marL="347663" indent="-347663">
              <a:spcBef>
                <a:spcPts val="0"/>
              </a:spcBef>
              <a:buClrTx/>
              <a:buSzPct val="10000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Selected Definitions</a:t>
            </a:r>
          </a:p>
          <a:p>
            <a:pPr marL="682625" lvl="1" indent="-315913">
              <a:lnSpc>
                <a:spcPct val="95000"/>
              </a:lnSpc>
              <a:spcBef>
                <a:spcPts val="600"/>
              </a:spcBef>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Containment </a:t>
            </a:r>
            <a:r>
              <a:rPr lang="en-US" sz="2200" b="1" dirty="0" smtClean="0">
                <a:latin typeface="Arial" panose="020B0604020202020204" pitchFamily="34" charset="0"/>
                <a:cs typeface="Arial" panose="020B0604020202020204" pitchFamily="34" charset="0"/>
              </a:rPr>
              <a:t>Primary Engineering Control </a:t>
            </a:r>
            <a:r>
              <a:rPr lang="en-US" sz="2200" b="1" dirty="0">
                <a:latin typeface="Arial" panose="020B0604020202020204" pitchFamily="34" charset="0"/>
                <a:cs typeface="Arial" panose="020B0604020202020204" pitchFamily="34" charset="0"/>
              </a:rPr>
              <a:t>(C-PEC): </a:t>
            </a:r>
            <a:endParaRPr lang="en-US" sz="2200" b="1" dirty="0" smtClean="0">
              <a:latin typeface="Arial" panose="020B0604020202020204" pitchFamily="34" charset="0"/>
              <a:cs typeface="Arial" panose="020B0604020202020204" pitchFamily="34" charset="0"/>
            </a:endParaRPr>
          </a:p>
          <a:p>
            <a:pPr marL="682625" lvl="2" indent="-315913">
              <a:lnSpc>
                <a:spcPct val="95000"/>
              </a:lnSpc>
              <a:spcBef>
                <a:spcPts val="0"/>
              </a:spcBef>
              <a:buClrTx/>
              <a:buSzPct val="100000"/>
              <a:buNone/>
            </a:pPr>
            <a:r>
              <a:rPr lang="en-US" sz="2200" b="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ventilated device designed and operated </a:t>
            </a:r>
            <a:r>
              <a:rPr lang="en-US" sz="2200" dirty="0" smtClean="0">
                <a:latin typeface="Arial" panose="020B0604020202020204" pitchFamily="34" charset="0"/>
                <a:cs typeface="Arial" panose="020B0604020202020204" pitchFamily="34" charset="0"/>
              </a:rPr>
              <a:t>to minimize </a:t>
            </a:r>
            <a:r>
              <a:rPr lang="en-US" sz="2200" dirty="0">
                <a:latin typeface="Arial" panose="020B0604020202020204" pitchFamily="34" charset="0"/>
                <a:cs typeface="Arial" panose="020B0604020202020204" pitchFamily="34" charset="0"/>
              </a:rPr>
              <a:t>worker and environmental exposures to HDs by controlling emissions of airborne </a:t>
            </a:r>
            <a:r>
              <a:rPr lang="en-US" sz="2200" dirty="0" smtClean="0">
                <a:latin typeface="Arial" panose="020B0604020202020204" pitchFamily="34" charset="0"/>
                <a:cs typeface="Arial" panose="020B0604020202020204" pitchFamily="34" charset="0"/>
              </a:rPr>
              <a:t>contaminants through </a:t>
            </a:r>
            <a:r>
              <a:rPr lang="en-US" sz="2200" dirty="0">
                <a:latin typeface="Arial" panose="020B0604020202020204" pitchFamily="34" charset="0"/>
                <a:cs typeface="Arial" panose="020B0604020202020204" pitchFamily="34" charset="0"/>
              </a:rPr>
              <a:t>the following</a:t>
            </a:r>
            <a:r>
              <a:rPr lang="en-US" sz="2200" dirty="0" smtClean="0">
                <a:latin typeface="Arial" panose="020B0604020202020204" pitchFamily="34" charset="0"/>
                <a:cs typeface="Arial" panose="020B0604020202020204" pitchFamily="34" charset="0"/>
              </a:rPr>
              <a:t>:</a:t>
            </a:r>
          </a:p>
          <a:p>
            <a:pPr marL="709612" lvl="2" indent="-342900">
              <a:lnSpc>
                <a:spcPct val="95000"/>
              </a:lnSpc>
              <a:spcBef>
                <a:spcPts val="600"/>
              </a:spcBef>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Containment </a:t>
            </a:r>
            <a:r>
              <a:rPr lang="en-US" sz="2200" b="1" dirty="0" smtClean="0">
                <a:latin typeface="Arial" panose="020B0604020202020204" pitchFamily="34" charset="0"/>
                <a:cs typeface="Arial" panose="020B0604020202020204" pitchFamily="34" charset="0"/>
              </a:rPr>
              <a:t>Secondary Engineering Control </a:t>
            </a:r>
            <a:r>
              <a:rPr lang="en-US" sz="2200" b="1" dirty="0">
                <a:latin typeface="Arial" panose="020B0604020202020204" pitchFamily="34" charset="0"/>
                <a:cs typeface="Arial" panose="020B0604020202020204" pitchFamily="34" charset="0"/>
              </a:rPr>
              <a:t>(C-SEC):      </a:t>
            </a:r>
            <a:r>
              <a:rPr lang="en-US" sz="2200" dirty="0">
                <a:latin typeface="Arial" panose="020B0604020202020204" pitchFamily="34" charset="0"/>
                <a:cs typeface="Arial" panose="020B0604020202020204" pitchFamily="34" charset="0"/>
              </a:rPr>
              <a:t>The C-SEC is the room in which the C-PEC is placed. It incorporates specific design and operational parameters required to contain the potential hazard within the compounding room, e.g., restricted access, barriers, special construction technique, ventilation, and room pressurization are components of the secondary control strategy</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Tree>
    <p:extLst>
      <p:ext uri="{BB962C8B-B14F-4D97-AF65-F5344CB8AC3E}">
        <p14:creationId xmlns:p14="http://schemas.microsoft.com/office/powerpoint/2010/main" val="336465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noChangeArrowheads="1"/>
          </p:cNvSpPr>
          <p:nvPr>
            <p:ph sz="quarter" idx="1"/>
          </p:nvPr>
        </p:nvSpPr>
        <p:spPr>
          <a:xfrm>
            <a:off x="259589" y="1607970"/>
            <a:ext cx="8923047" cy="4462272"/>
          </a:xfrm>
        </p:spPr>
        <p:txBody>
          <a:bodyPr>
            <a:noAutofit/>
          </a:bodyPr>
          <a:lstStyle/>
          <a:p>
            <a:pPr marL="347663" indent="-347663">
              <a:buClrTx/>
              <a:buSzPct val="10000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Selected Definitions (continued)</a:t>
            </a:r>
          </a:p>
          <a:p>
            <a:pPr marL="682625" lvl="1" indent="-315913">
              <a:lnSpc>
                <a:spcPct val="95000"/>
              </a:lnSpc>
              <a:spcBef>
                <a:spcPts val="600"/>
              </a:spcBef>
              <a:buClrTx/>
              <a:buSzPct val="100000"/>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Containment Segregated Compounding </a:t>
            </a:r>
            <a:r>
              <a:rPr lang="en-US" sz="2200" b="1" dirty="0">
                <a:latin typeface="Arial" panose="020B0604020202020204" pitchFamily="34" charset="0"/>
                <a:cs typeface="Arial" panose="020B0604020202020204" pitchFamily="34" charset="0"/>
              </a:rPr>
              <a:t>A</a:t>
            </a:r>
            <a:r>
              <a:rPr lang="en-US" sz="2200" b="1" dirty="0" smtClean="0">
                <a:latin typeface="Arial" panose="020B0604020202020204" pitchFamily="34" charset="0"/>
                <a:cs typeface="Arial" panose="020B0604020202020204" pitchFamily="34" charset="0"/>
              </a:rPr>
              <a:t>rea </a:t>
            </a:r>
            <a:r>
              <a:rPr lang="en-US" sz="2200" b="1" dirty="0">
                <a:latin typeface="Arial" panose="020B0604020202020204" pitchFamily="34" charset="0"/>
                <a:cs typeface="Arial" panose="020B0604020202020204" pitchFamily="34" charset="0"/>
              </a:rPr>
              <a:t>(C-SCA</a:t>
            </a:r>
            <a:r>
              <a:rPr lang="en-US" sz="2200" b="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type of C-SEC with nominal airflow and </a:t>
            </a:r>
            <a:r>
              <a:rPr lang="en-US" sz="2200" dirty="0" smtClean="0">
                <a:latin typeface="Arial" panose="020B0604020202020204" pitchFamily="34" charset="0"/>
                <a:cs typeface="Arial" panose="020B0604020202020204" pitchFamily="34" charset="0"/>
              </a:rPr>
              <a:t>room pressurization </a:t>
            </a:r>
            <a:r>
              <a:rPr lang="en-US" sz="2200" dirty="0">
                <a:latin typeface="Arial" panose="020B0604020202020204" pitchFamily="34" charset="0"/>
                <a:cs typeface="Arial" panose="020B0604020202020204" pitchFamily="34" charset="0"/>
              </a:rPr>
              <a:t>requirements as they pertain to HD compounding. The C-SCA is limited for use with a </a:t>
            </a:r>
            <a:r>
              <a:rPr lang="en-US" sz="2200" dirty="0" smtClean="0">
                <a:latin typeface="Arial" panose="020B0604020202020204" pitchFamily="34" charset="0"/>
                <a:cs typeface="Arial" panose="020B0604020202020204" pitchFamily="34" charset="0"/>
              </a:rPr>
              <a:t>BSC when </a:t>
            </a:r>
            <a:r>
              <a:rPr lang="en-US" sz="2200" dirty="0">
                <a:latin typeface="Arial" panose="020B0604020202020204" pitchFamily="34" charset="0"/>
                <a:cs typeface="Arial" panose="020B0604020202020204" pitchFamily="34" charset="0"/>
              </a:rPr>
              <a:t>preparing low- or medium-risk level CSPs with 12-hour or less BUDs, preparing CSPs in a CACI </a:t>
            </a:r>
            <a:r>
              <a:rPr lang="en-US" sz="2200" dirty="0" smtClean="0">
                <a:latin typeface="Arial" panose="020B0604020202020204" pitchFamily="34" charset="0"/>
                <a:cs typeface="Arial" panose="020B0604020202020204" pitchFamily="34" charset="0"/>
              </a:rPr>
              <a:t>that meets </a:t>
            </a:r>
            <a:r>
              <a:rPr lang="en-US" sz="2200" dirty="0">
                <a:latin typeface="Arial" panose="020B0604020202020204" pitchFamily="34" charset="0"/>
                <a:cs typeface="Arial" panose="020B0604020202020204" pitchFamily="34" charset="0"/>
              </a:rPr>
              <a:t>the requirements in </a:t>
            </a:r>
            <a:r>
              <a:rPr lang="en-US" sz="2200" dirty="0" smtClean="0">
                <a:latin typeface="Arial" panose="020B0604020202020204" pitchFamily="34" charset="0"/>
                <a:cs typeface="Arial" panose="020B0604020202020204" pitchFamily="34" charset="0"/>
              </a:rPr>
              <a:t>797, </a:t>
            </a:r>
            <a:r>
              <a:rPr lang="en-US" sz="2200" dirty="0">
                <a:latin typeface="Arial" panose="020B0604020202020204" pitchFamily="34" charset="0"/>
                <a:cs typeface="Arial" panose="020B0604020202020204" pitchFamily="34" charset="0"/>
              </a:rPr>
              <a:t>or </a:t>
            </a:r>
            <a:r>
              <a:rPr lang="en-US" sz="2200" dirty="0" smtClean="0">
                <a:latin typeface="Arial" panose="020B0604020202020204" pitchFamily="34" charset="0"/>
                <a:cs typeface="Arial" panose="020B0604020202020204" pitchFamily="34" charset="0"/>
              </a:rPr>
              <a:t>preparing of      non-sterile </a:t>
            </a:r>
            <a:r>
              <a:rPr lang="en-US" sz="2200" dirty="0">
                <a:latin typeface="Arial" panose="020B0604020202020204" pitchFamily="34" charset="0"/>
                <a:cs typeface="Arial" panose="020B0604020202020204" pitchFamily="34" charset="0"/>
              </a:rPr>
              <a:t>HDs in a C-PEC.</a:t>
            </a:r>
          </a:p>
          <a:p>
            <a:pPr marL="682625" lvl="1" indent="-315913">
              <a:lnSpc>
                <a:spcPct val="95000"/>
              </a:lnSpc>
              <a:spcBef>
                <a:spcPts val="600"/>
              </a:spcBef>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Containment V</a:t>
            </a:r>
            <a:r>
              <a:rPr lang="en-US" sz="2200" b="1" dirty="0" smtClean="0">
                <a:latin typeface="Arial" panose="020B0604020202020204" pitchFamily="34" charset="0"/>
                <a:cs typeface="Arial" panose="020B0604020202020204" pitchFamily="34" charset="0"/>
              </a:rPr>
              <a:t>entilated Enclosure </a:t>
            </a:r>
            <a:r>
              <a:rPr lang="en-US" sz="2200" b="1" dirty="0">
                <a:latin typeface="Arial" panose="020B0604020202020204" pitchFamily="34" charset="0"/>
                <a:cs typeface="Arial" panose="020B0604020202020204" pitchFamily="34" charset="0"/>
              </a:rPr>
              <a:t>(CVE): </a:t>
            </a:r>
            <a:r>
              <a:rPr lang="en-US" sz="2200" b="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full or partial enclosure that uses ventilation principles </a:t>
            </a:r>
            <a:r>
              <a:rPr lang="en-US" sz="2200" dirty="0" smtClean="0">
                <a:latin typeface="Arial" panose="020B0604020202020204" pitchFamily="34" charset="0"/>
                <a:cs typeface="Arial" panose="020B0604020202020204" pitchFamily="34" charset="0"/>
              </a:rPr>
              <a:t>to capture</a:t>
            </a:r>
            <a:r>
              <a:rPr lang="en-US" sz="2200" dirty="0">
                <a:latin typeface="Arial" panose="020B0604020202020204" pitchFamily="34" charset="0"/>
                <a:cs typeface="Arial" panose="020B0604020202020204" pitchFamily="34" charset="0"/>
              </a:rPr>
              <a:t>, contain, and remove airborne contaminants (through HEPA filtration) and prevent their release </a:t>
            </a:r>
            <a:r>
              <a:rPr lang="en-US" sz="2200" dirty="0" smtClean="0">
                <a:latin typeface="Arial" panose="020B0604020202020204" pitchFamily="34" charset="0"/>
                <a:cs typeface="Arial" panose="020B0604020202020204" pitchFamily="34" charset="0"/>
              </a:rPr>
              <a:t>into the </a:t>
            </a:r>
            <a:r>
              <a:rPr lang="en-US" sz="2200" dirty="0">
                <a:latin typeface="Arial" panose="020B0604020202020204" pitchFamily="34" charset="0"/>
                <a:cs typeface="Arial" panose="020B0604020202020204" pitchFamily="34" charset="0"/>
              </a:rPr>
              <a:t>work environment (see </a:t>
            </a:r>
            <a:r>
              <a:rPr lang="en-US" sz="2200" i="1" dirty="0">
                <a:latin typeface="Arial" panose="020B0604020202020204" pitchFamily="34" charset="0"/>
                <a:cs typeface="Arial" panose="020B0604020202020204" pitchFamily="34" charset="0"/>
              </a:rPr>
              <a:t>Table 2</a:t>
            </a:r>
            <a:r>
              <a:rPr lang="en-US" sz="2200" dirty="0" smtClean="0">
                <a:latin typeface="Arial" panose="020B0604020202020204" pitchFamily="34" charset="0"/>
                <a:cs typeface="Arial" panose="020B0604020202020204" pitchFamily="34" charset="0"/>
              </a:rPr>
              <a:t>).</a:t>
            </a:r>
            <a:endParaRPr lang="en-US" sz="2200" dirty="0"/>
          </a:p>
        </p:txBody>
      </p:sp>
      <p:sp>
        <p:nvSpPr>
          <p:cNvPr id="9"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Tree>
    <p:extLst>
      <p:ext uri="{BB962C8B-B14F-4D97-AF65-F5344CB8AC3E}">
        <p14:creationId xmlns:p14="http://schemas.microsoft.com/office/powerpoint/2010/main" val="336465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sz="4000" b="1" dirty="0" smtClean="0">
                <a:solidFill>
                  <a:srgbClr val="00B050"/>
                </a:solidFill>
                <a:latin typeface="Arial" charset="0"/>
              </a:rPr>
              <a:t>     P</a:t>
            </a:r>
            <a:r>
              <a:rPr lang="en-US" sz="3200" b="1" dirty="0" smtClean="0">
                <a:solidFill>
                  <a:srgbClr val="00B050"/>
                </a:solidFill>
                <a:latin typeface="Arial" charset="0"/>
              </a:rPr>
              <a:t>roposed</a:t>
            </a:r>
            <a:r>
              <a:rPr lang="en-US" sz="4000" b="1" dirty="0" smtClean="0">
                <a:solidFill>
                  <a:srgbClr val="00B050"/>
                </a:solidFill>
                <a:latin typeface="Arial" charset="0"/>
              </a:rPr>
              <a:t> </a:t>
            </a:r>
            <a:r>
              <a:rPr lang="en-US" sz="4000" b="1" dirty="0">
                <a:solidFill>
                  <a:srgbClr val="00B050"/>
                </a:solidFill>
                <a:latin typeface="Arial" charset="0"/>
              </a:rPr>
              <a:t>USP C</a:t>
            </a:r>
            <a:r>
              <a:rPr lang="en-US" sz="3200" b="1" dirty="0">
                <a:solidFill>
                  <a:srgbClr val="00B050"/>
                </a:solidFill>
                <a:latin typeface="Arial" charset="0"/>
              </a:rPr>
              <a:t>hapter</a:t>
            </a:r>
            <a:r>
              <a:rPr lang="en-US" sz="4000" b="1" dirty="0">
                <a:solidFill>
                  <a:srgbClr val="00B050"/>
                </a:solidFill>
                <a:latin typeface="Arial" charset="0"/>
              </a:rPr>
              <a:t> &lt;800&gt;</a:t>
            </a:r>
            <a:endParaRPr lang="en-US" dirty="0"/>
          </a:p>
        </p:txBody>
      </p:sp>
      <p:sp>
        <p:nvSpPr>
          <p:cNvPr id="3" name="Content Placeholder 2"/>
          <p:cNvSpPr>
            <a:spLocks noGrp="1"/>
          </p:cNvSpPr>
          <p:nvPr>
            <p:ph sz="quarter" idx="1"/>
          </p:nvPr>
        </p:nvSpPr>
        <p:spPr/>
        <p:txBody>
          <a:bodyPr/>
          <a:lstStyle/>
          <a:p>
            <a:pPr>
              <a:buClrTx/>
              <a:buSzPct val="100000"/>
              <a:buFont typeface="Wingdings" panose="05000000000000000000" pitchFamily="2" charset="2"/>
              <a:buChar char="Ø"/>
            </a:pPr>
            <a:r>
              <a:rPr lang="en-US" b="1" dirty="0">
                <a:latin typeface="Arial" panose="020B0604020202020204" pitchFamily="34" charset="0"/>
                <a:cs typeface="Arial" panose="020B0604020202020204" pitchFamily="34" charset="0"/>
              </a:rPr>
              <a:t>Selected Definitions (Continued)</a:t>
            </a:r>
          </a:p>
          <a:p>
            <a:pPr lvl="1">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Supplemental Engineering Control: </a:t>
            </a:r>
          </a:p>
          <a:p>
            <a:pPr marL="687388" lvl="1" indent="0">
              <a:spcBef>
                <a:spcPts val="0"/>
              </a:spcBef>
              <a:buClrTx/>
              <a:buNone/>
            </a:pPr>
            <a:r>
              <a:rPr lang="en-US" sz="2200" dirty="0">
                <a:latin typeface="Arial" panose="020B0604020202020204" pitchFamily="34" charset="0"/>
                <a:cs typeface="Arial" panose="020B0604020202020204" pitchFamily="34" charset="0"/>
              </a:rPr>
              <a:t>An adjunct control (e.g., CSTD) used in concurrence with primary and secondary control strategies. Supplemental engineering controls offer additional levels of protection and may facilitate enhanced occupational protection because the HD is handled outside of the protective controls of primary and secondary control environments (e.g., post-compounding transit, administration, and disposal).</a:t>
            </a:r>
          </a:p>
          <a:p>
            <a:endParaRPr lang="en-US" dirty="0"/>
          </a:p>
        </p:txBody>
      </p:sp>
    </p:spTree>
    <p:extLst>
      <p:ext uri="{BB962C8B-B14F-4D97-AF65-F5344CB8AC3E}">
        <p14:creationId xmlns:p14="http://schemas.microsoft.com/office/powerpoint/2010/main" val="363872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sz="4000" b="1" dirty="0" smtClean="0">
                <a:solidFill>
                  <a:srgbClr val="00B050"/>
                </a:solidFill>
                <a:latin typeface="Arial" charset="0"/>
              </a:rPr>
              <a:t>     P</a:t>
            </a:r>
            <a:r>
              <a:rPr lang="en-US" sz="3200" b="1" dirty="0" smtClean="0">
                <a:solidFill>
                  <a:srgbClr val="00B050"/>
                </a:solidFill>
                <a:latin typeface="Arial" charset="0"/>
              </a:rPr>
              <a:t>roposed</a:t>
            </a:r>
            <a:r>
              <a:rPr lang="en-US" sz="4000" b="1" dirty="0" smtClean="0">
                <a:solidFill>
                  <a:srgbClr val="00B050"/>
                </a:solidFill>
                <a:latin typeface="Arial" charset="0"/>
              </a:rPr>
              <a:t> </a:t>
            </a:r>
            <a:r>
              <a:rPr lang="en-US" sz="4000" b="1" dirty="0">
                <a:solidFill>
                  <a:srgbClr val="00B050"/>
                </a:solidFill>
                <a:latin typeface="Arial" charset="0"/>
              </a:rPr>
              <a:t>USP C</a:t>
            </a:r>
            <a:r>
              <a:rPr lang="en-US" sz="3200" b="1" dirty="0">
                <a:solidFill>
                  <a:srgbClr val="00B050"/>
                </a:solidFill>
                <a:latin typeface="Arial" charset="0"/>
              </a:rPr>
              <a:t>hapter</a:t>
            </a:r>
            <a:r>
              <a:rPr lang="en-US" sz="4000" b="1" dirty="0">
                <a:solidFill>
                  <a:srgbClr val="00B050"/>
                </a:solidFill>
                <a:latin typeface="Arial" charset="0"/>
              </a:rPr>
              <a:t> &lt;800&gt;</a:t>
            </a:r>
            <a:endParaRPr lang="en-US" dirty="0"/>
          </a:p>
        </p:txBody>
      </p:sp>
      <p:sp>
        <p:nvSpPr>
          <p:cNvPr id="3" name="Content Placeholder 2"/>
          <p:cNvSpPr>
            <a:spLocks noGrp="1"/>
          </p:cNvSpPr>
          <p:nvPr>
            <p:ph sz="quarter" idx="1"/>
          </p:nvPr>
        </p:nvSpPr>
        <p:spPr/>
        <p:txBody>
          <a:bodyPr/>
          <a:lstStyle/>
          <a:p>
            <a:pPr marL="347663" indent="-347663">
              <a:spcBef>
                <a:spcPts val="0"/>
              </a:spcBef>
              <a:buClrTx/>
              <a:buSzPct val="100000"/>
              <a:buFont typeface="Wingdings" panose="05000000000000000000" pitchFamily="2" charset="2"/>
              <a:buChar char="Ø"/>
            </a:pPr>
            <a:r>
              <a:rPr lang="en-US" b="1" dirty="0">
                <a:latin typeface="Arial" panose="020B0604020202020204" pitchFamily="34" charset="0"/>
                <a:cs typeface="Arial" panose="020B0604020202020204" pitchFamily="34" charset="0"/>
              </a:rPr>
              <a:t>Facility Design and Engineering Controls (5.0)</a:t>
            </a:r>
          </a:p>
          <a:p>
            <a:pPr marL="682625" lvl="1" indent="-315913">
              <a:lnSpc>
                <a:spcPct val="95000"/>
              </a:lnSpc>
              <a:spcBef>
                <a:spcPts val="600"/>
              </a:spcBef>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Storage of HDs (5.2)</a:t>
            </a:r>
          </a:p>
          <a:p>
            <a:pPr marL="682625" lvl="1" indent="-315913">
              <a:lnSpc>
                <a:spcPct val="95000"/>
              </a:lnSpc>
              <a:spcBef>
                <a:spcPts val="600"/>
              </a:spcBef>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Engineering Controls (5.3)</a:t>
            </a:r>
          </a:p>
          <a:p>
            <a:pPr marL="682625" lvl="1" indent="-315913">
              <a:lnSpc>
                <a:spcPct val="95000"/>
              </a:lnSpc>
              <a:spcBef>
                <a:spcPts val="600"/>
              </a:spcBef>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Non-Sterile Compounding (5.4)</a:t>
            </a:r>
          </a:p>
          <a:p>
            <a:pPr marL="682625" lvl="1" indent="-315913">
              <a:lnSpc>
                <a:spcPct val="95000"/>
              </a:lnSpc>
              <a:spcBef>
                <a:spcPts val="600"/>
              </a:spcBef>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Sterile Compounding (5.5)</a:t>
            </a:r>
          </a:p>
          <a:p>
            <a:pPr marL="682625" lvl="1" indent="-315913">
              <a:lnSpc>
                <a:spcPct val="95000"/>
              </a:lnSpc>
              <a:spcBef>
                <a:spcPts val="600"/>
              </a:spcBef>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Combined: Non-Sterile and Sterile Compounding (5.6)</a:t>
            </a:r>
          </a:p>
          <a:p>
            <a:pPr marL="682625" lvl="1" indent="-315913">
              <a:lnSpc>
                <a:spcPct val="95000"/>
              </a:lnSpc>
              <a:spcBef>
                <a:spcPts val="600"/>
              </a:spcBef>
              <a:buClrTx/>
              <a:buSzPct val="100000"/>
              <a:buFont typeface="Wingdings" panose="05000000000000000000" pitchFamily="2" charset="2"/>
              <a:buChar char="Ø"/>
            </a:pPr>
            <a:r>
              <a:rPr lang="en-US" sz="2200" b="1" dirty="0">
                <a:latin typeface="Arial" panose="020B0604020202020204" pitchFamily="34" charset="0"/>
                <a:cs typeface="Arial" panose="020B0604020202020204" pitchFamily="34" charset="0"/>
              </a:rPr>
              <a:t>Containment Supplemental </a:t>
            </a:r>
            <a:r>
              <a:rPr lang="en-US" sz="2200" b="1" dirty="0" smtClean="0">
                <a:latin typeface="Arial" panose="020B0604020202020204" pitchFamily="34" charset="0"/>
                <a:cs typeface="Arial" panose="020B0604020202020204" pitchFamily="34" charset="0"/>
              </a:rPr>
              <a:t>Engineering controls </a:t>
            </a:r>
            <a:r>
              <a:rPr lang="en-US" sz="2200" b="1" dirty="0">
                <a:latin typeface="Arial" panose="020B0604020202020204" pitchFamily="34" charset="0"/>
                <a:cs typeface="Arial" panose="020B0604020202020204" pitchFamily="34" charset="0"/>
              </a:rPr>
              <a:t>(5.7)</a:t>
            </a:r>
          </a:p>
          <a:p>
            <a:pPr marL="956945" lvl="2" indent="-315913">
              <a:lnSpc>
                <a:spcPct val="95000"/>
              </a:lnSpc>
              <a:spcBef>
                <a:spcPts val="600"/>
              </a:spcBef>
              <a:buClrTx/>
              <a:buSzPct val="1000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Closed System Transfer Devices (CSTDs)</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0469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9"/>
          <p:cNvSpPr>
            <a:spLocks noGrp="1" noChangeArrowheads="1"/>
          </p:cNvSpPr>
          <p:nvPr>
            <p:ph type="title"/>
          </p:nvPr>
        </p:nvSpPr>
        <p:spPr>
          <a:xfrm>
            <a:off x="990600" y="89079"/>
            <a:ext cx="8153400" cy="1303159"/>
          </a:xfrm>
          <a:effectLst>
            <a:outerShdw dist="25400" dir="21594000" algn="ctr" rotWithShape="0">
              <a:schemeClr val="tx1"/>
            </a:outerShdw>
          </a:effectLst>
        </p:spPr>
        <p:txBody>
          <a:bodyPr>
            <a:noAutofit/>
          </a:bodyPr>
          <a:lstStyle/>
          <a:p>
            <a:pPr algn="ctr">
              <a:lnSpc>
                <a:spcPct val="90000"/>
              </a:lnSpc>
            </a:pPr>
            <a:r>
              <a:rPr lang="en-US" sz="4200" b="1" dirty="0" smtClean="0">
                <a:solidFill>
                  <a:srgbClr val="00B050"/>
                </a:solidFill>
                <a:latin typeface="Arial" charset="0"/>
              </a:rPr>
              <a:t>N</a:t>
            </a:r>
            <a:r>
              <a:rPr lang="en-US" sz="3600" b="1" dirty="0" smtClean="0">
                <a:solidFill>
                  <a:srgbClr val="00B050"/>
                </a:solidFill>
                <a:latin typeface="Arial" charset="0"/>
              </a:rPr>
              <a:t>otes</a:t>
            </a:r>
            <a:r>
              <a:rPr lang="en-US" sz="4200" b="1" dirty="0" smtClean="0">
                <a:solidFill>
                  <a:srgbClr val="00B050"/>
                </a:solidFill>
                <a:latin typeface="Arial" charset="0"/>
              </a:rPr>
              <a:t> on S</a:t>
            </a:r>
            <a:r>
              <a:rPr lang="en-US" sz="3600" b="1" dirty="0" smtClean="0">
                <a:solidFill>
                  <a:srgbClr val="00B050"/>
                </a:solidFill>
                <a:latin typeface="Arial" charset="0"/>
              </a:rPr>
              <a:t>torage</a:t>
            </a:r>
            <a:br>
              <a:rPr lang="en-US" sz="3600" b="1" dirty="0" smtClean="0">
                <a:solidFill>
                  <a:srgbClr val="00B050"/>
                </a:solidFill>
                <a:latin typeface="Arial" charset="0"/>
              </a:rPr>
            </a:br>
            <a:r>
              <a:rPr lang="en-US" sz="3200" b="1" dirty="0" smtClean="0">
                <a:solidFill>
                  <a:srgbClr val="00B050"/>
                </a:solidFill>
                <a:latin typeface="Arial" charset="0"/>
              </a:rPr>
              <a:t>(5.2 Storage of HDs)</a:t>
            </a:r>
            <a:endParaRPr lang="en-US" sz="3200" b="1" dirty="0">
              <a:solidFill>
                <a:srgbClr val="00B050"/>
              </a:solidFill>
              <a:effectLst/>
              <a:latin typeface="Arial" charset="0"/>
            </a:endParaRPr>
          </a:p>
        </p:txBody>
      </p:sp>
      <p:sp>
        <p:nvSpPr>
          <p:cNvPr id="5" name="Rectangle 10"/>
          <p:cNvSpPr txBox="1">
            <a:spLocks noChangeArrowheads="1"/>
          </p:cNvSpPr>
          <p:nvPr/>
        </p:nvSpPr>
        <p:spPr>
          <a:xfrm>
            <a:off x="256032" y="1607959"/>
            <a:ext cx="8811768" cy="425944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Bef>
                <a:spcPts val="0"/>
              </a:spcBef>
              <a:buClrTx/>
              <a:buSzPct val="100000"/>
              <a:buNone/>
            </a:pPr>
            <a:r>
              <a:rPr lang="en-US" b="1" dirty="0" smtClean="0">
                <a:latin typeface="Arial" panose="020B0604020202020204" pitchFamily="34" charset="0"/>
                <a:cs typeface="Arial" panose="020B0604020202020204" pitchFamily="34" charset="0"/>
              </a:rPr>
              <a:t>“Unless the HDs already exist in their final unit dose or unit-of- use packaging, HDs shall be stored separately from other inventory in a </a:t>
            </a:r>
            <a:r>
              <a:rPr lang="en-US" b="1" i="1" dirty="0" smtClean="0">
                <a:solidFill>
                  <a:srgbClr val="00B050"/>
                </a:solidFill>
                <a:latin typeface="Arial" panose="020B0604020202020204" pitchFamily="34" charset="0"/>
                <a:cs typeface="Arial" panose="020B0604020202020204" pitchFamily="34" charset="0"/>
              </a:rPr>
              <a:t>manner to prevent contamination and personnel exposure</a:t>
            </a:r>
            <a:r>
              <a:rPr lang="en-US" b="1" i="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which includes storage in a negative pressure room with at least 12 air changes per hour (ACPH). Depending upon pharmacy design, HD storage within the HD buffer area can fulfill this storage criterion.”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1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9"/>
          <p:cNvSpPr>
            <a:spLocks noGrp="1" noChangeArrowheads="1"/>
          </p:cNvSpPr>
          <p:nvPr>
            <p:ph type="title"/>
          </p:nvPr>
        </p:nvSpPr>
        <p:spPr>
          <a:xfrm>
            <a:off x="914400" y="50442"/>
            <a:ext cx="8153400" cy="1518880"/>
          </a:xfrm>
          <a:effectLst>
            <a:outerShdw dist="25400" dir="21594000" algn="ctr" rotWithShape="0">
              <a:schemeClr val="tx1"/>
            </a:outerShdw>
          </a:effectLst>
        </p:spPr>
        <p:txBody>
          <a:bodyPr>
            <a:noAutofit/>
          </a:bodyPr>
          <a:lstStyle/>
          <a:p>
            <a:pPr algn="ctr">
              <a:lnSpc>
                <a:spcPct val="80000"/>
              </a:lnSpc>
            </a:pPr>
            <a:r>
              <a:rPr lang="en-US" sz="4200" b="1" dirty="0" smtClean="0">
                <a:solidFill>
                  <a:srgbClr val="00B050"/>
                </a:solidFill>
                <a:latin typeface="Arial" charset="0"/>
              </a:rPr>
              <a:t>N</a:t>
            </a:r>
            <a:r>
              <a:rPr lang="en-US" sz="3600" b="1" dirty="0" smtClean="0">
                <a:solidFill>
                  <a:srgbClr val="00B050"/>
                </a:solidFill>
                <a:latin typeface="Arial" charset="0"/>
              </a:rPr>
              <a:t>otes</a:t>
            </a:r>
            <a:r>
              <a:rPr lang="en-US" sz="4200" b="1" dirty="0" smtClean="0">
                <a:solidFill>
                  <a:srgbClr val="00B050"/>
                </a:solidFill>
                <a:latin typeface="Arial" charset="0"/>
              </a:rPr>
              <a:t> on </a:t>
            </a:r>
            <a:br>
              <a:rPr lang="en-US" sz="4200" b="1" dirty="0" smtClean="0">
                <a:solidFill>
                  <a:srgbClr val="00B050"/>
                </a:solidFill>
                <a:latin typeface="Arial" charset="0"/>
              </a:rPr>
            </a:br>
            <a:r>
              <a:rPr lang="en-US" sz="4200" b="1" dirty="0" smtClean="0">
                <a:solidFill>
                  <a:srgbClr val="00B050"/>
                </a:solidFill>
                <a:latin typeface="Arial" charset="0"/>
              </a:rPr>
              <a:t>S</a:t>
            </a:r>
            <a:r>
              <a:rPr lang="en-US" sz="3600" b="1" dirty="0" smtClean="0">
                <a:solidFill>
                  <a:srgbClr val="00B050"/>
                </a:solidFill>
                <a:latin typeface="Arial" charset="0"/>
              </a:rPr>
              <a:t>econdary </a:t>
            </a:r>
            <a:r>
              <a:rPr lang="en-US" sz="4200" b="1" dirty="0" smtClean="0">
                <a:solidFill>
                  <a:srgbClr val="00B050"/>
                </a:solidFill>
                <a:latin typeface="Arial" charset="0"/>
              </a:rPr>
              <a:t>E</a:t>
            </a:r>
            <a:r>
              <a:rPr lang="en-US" sz="3600" b="1" dirty="0" smtClean="0">
                <a:solidFill>
                  <a:srgbClr val="00B050"/>
                </a:solidFill>
                <a:latin typeface="Arial" charset="0"/>
              </a:rPr>
              <a:t>ngineering </a:t>
            </a:r>
            <a:r>
              <a:rPr lang="en-US" sz="4200" b="1" dirty="0" smtClean="0">
                <a:solidFill>
                  <a:srgbClr val="00B050"/>
                </a:solidFill>
                <a:latin typeface="Arial" charset="0"/>
              </a:rPr>
              <a:t>C</a:t>
            </a:r>
            <a:r>
              <a:rPr lang="en-US" sz="3600" b="1" dirty="0" smtClean="0">
                <a:solidFill>
                  <a:srgbClr val="00B050"/>
                </a:solidFill>
                <a:latin typeface="Arial" charset="0"/>
              </a:rPr>
              <a:t>ontrols</a:t>
            </a:r>
            <a:br>
              <a:rPr lang="en-US" sz="3600" b="1" dirty="0" smtClean="0">
                <a:solidFill>
                  <a:srgbClr val="00B050"/>
                </a:solidFill>
                <a:latin typeface="Arial" charset="0"/>
              </a:rPr>
            </a:br>
            <a:r>
              <a:rPr lang="en-US" sz="3200" b="1" dirty="0" smtClean="0">
                <a:solidFill>
                  <a:srgbClr val="00B050"/>
                </a:solidFill>
                <a:latin typeface="Arial" charset="0"/>
              </a:rPr>
              <a:t>(5.2 Engineering Controls)</a:t>
            </a:r>
            <a:endParaRPr lang="en-US" sz="3200" b="1" dirty="0">
              <a:solidFill>
                <a:srgbClr val="00B050"/>
              </a:solidFill>
              <a:effectLst/>
              <a:latin typeface="Arial" charset="0"/>
            </a:endParaRPr>
          </a:p>
        </p:txBody>
      </p:sp>
      <p:sp>
        <p:nvSpPr>
          <p:cNvPr id="5" name="Rectangle 10"/>
          <p:cNvSpPr txBox="1">
            <a:spLocks noChangeArrowheads="1"/>
          </p:cNvSpPr>
          <p:nvPr/>
        </p:nvSpPr>
        <p:spPr>
          <a:xfrm>
            <a:off x="256032" y="1607959"/>
            <a:ext cx="8659368" cy="425944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Bef>
                <a:spcPts val="0"/>
              </a:spcBef>
              <a:buClrTx/>
              <a:buSzPct val="100000"/>
              <a:buNone/>
            </a:pPr>
            <a:r>
              <a:rPr lang="en-US" b="1" dirty="0" smtClean="0">
                <a:latin typeface="Arial" panose="020B0604020202020204" pitchFamily="34" charset="0"/>
                <a:cs typeface="Arial" panose="020B0604020202020204" pitchFamily="34" charset="0"/>
              </a:rPr>
              <a:t>“HDs that require alteration shall be manipulated (mixed, diluted, compounded, and others) in a C-PEC in an area that is physically separated from other preparation areas, that is under negative pressure, and has at least 12 ACPH. Additional criteria are listed below.”</a:t>
            </a:r>
          </a:p>
          <a:p>
            <a:pPr marL="0" indent="0">
              <a:spcBef>
                <a:spcPts val="0"/>
              </a:spcBef>
              <a:buClrTx/>
              <a:buSzPct val="100000"/>
              <a:buNone/>
            </a:pPr>
            <a:endParaRPr lang="en-US" b="1" dirty="0">
              <a:latin typeface="Arial" panose="020B0604020202020204" pitchFamily="34" charset="0"/>
              <a:cs typeface="Arial" panose="020B0604020202020204" pitchFamily="34" charset="0"/>
            </a:endParaRPr>
          </a:p>
          <a:p>
            <a:pPr marL="0" indent="0">
              <a:spcBef>
                <a:spcPts val="0"/>
              </a:spcBef>
              <a:buClrTx/>
              <a:buSzPct val="100000"/>
              <a:buNone/>
            </a:pPr>
            <a:r>
              <a:rPr lang="en-US" b="1" dirty="0" smtClean="0">
                <a:latin typeface="Arial" panose="020B0604020202020204" pitchFamily="34" charset="0"/>
                <a:cs typeface="Arial" panose="020B0604020202020204" pitchFamily="34" charset="0"/>
              </a:rPr>
              <a:t>“minimum negative pressure of 0.01 inches of water column.”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3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9"/>
          <p:cNvSpPr>
            <a:spLocks noGrp="1" noChangeArrowheads="1"/>
          </p:cNvSpPr>
          <p:nvPr>
            <p:ph type="title"/>
          </p:nvPr>
        </p:nvSpPr>
        <p:spPr>
          <a:xfrm>
            <a:off x="914400" y="50442"/>
            <a:ext cx="8153400" cy="1518880"/>
          </a:xfrm>
          <a:effectLst>
            <a:outerShdw dist="25400" dir="21594000" algn="ctr" rotWithShape="0">
              <a:schemeClr val="tx1"/>
            </a:outerShdw>
          </a:effectLst>
        </p:spPr>
        <p:txBody>
          <a:bodyPr>
            <a:noAutofit/>
          </a:bodyPr>
          <a:lstStyle/>
          <a:p>
            <a:pPr algn="ctr">
              <a:lnSpc>
                <a:spcPct val="80000"/>
              </a:lnSpc>
            </a:pPr>
            <a:r>
              <a:rPr lang="en-US" sz="4200" b="1" dirty="0" smtClean="0">
                <a:solidFill>
                  <a:srgbClr val="00B050"/>
                </a:solidFill>
                <a:latin typeface="Arial" charset="0"/>
              </a:rPr>
              <a:t>N</a:t>
            </a:r>
            <a:r>
              <a:rPr lang="en-US" sz="3600" b="1" dirty="0" smtClean="0">
                <a:solidFill>
                  <a:srgbClr val="00B050"/>
                </a:solidFill>
                <a:latin typeface="Arial" charset="0"/>
              </a:rPr>
              <a:t>otes</a:t>
            </a:r>
            <a:r>
              <a:rPr lang="en-US" sz="4200" b="1" dirty="0" smtClean="0">
                <a:solidFill>
                  <a:srgbClr val="00B050"/>
                </a:solidFill>
                <a:latin typeface="Arial" charset="0"/>
              </a:rPr>
              <a:t> on </a:t>
            </a:r>
            <a:br>
              <a:rPr lang="en-US" sz="4200" b="1" dirty="0" smtClean="0">
                <a:solidFill>
                  <a:srgbClr val="00B050"/>
                </a:solidFill>
                <a:latin typeface="Arial" charset="0"/>
              </a:rPr>
            </a:br>
            <a:r>
              <a:rPr lang="en-US" sz="4200" b="1" dirty="0" smtClean="0">
                <a:solidFill>
                  <a:srgbClr val="00B050"/>
                </a:solidFill>
                <a:latin typeface="Arial" charset="0"/>
              </a:rPr>
              <a:t>N</a:t>
            </a:r>
            <a:r>
              <a:rPr lang="en-US" sz="3600" b="1" dirty="0" smtClean="0">
                <a:solidFill>
                  <a:srgbClr val="00B050"/>
                </a:solidFill>
                <a:latin typeface="Arial" charset="0"/>
              </a:rPr>
              <a:t>on-</a:t>
            </a:r>
            <a:r>
              <a:rPr lang="en-US" sz="4200" b="1" dirty="0" smtClean="0">
                <a:solidFill>
                  <a:srgbClr val="00B050"/>
                </a:solidFill>
                <a:latin typeface="Arial" charset="0"/>
              </a:rPr>
              <a:t>S</a:t>
            </a:r>
            <a:r>
              <a:rPr lang="en-US" sz="3600" b="1" dirty="0" smtClean="0">
                <a:solidFill>
                  <a:srgbClr val="00B050"/>
                </a:solidFill>
                <a:latin typeface="Arial" charset="0"/>
              </a:rPr>
              <a:t>terile </a:t>
            </a:r>
            <a:r>
              <a:rPr lang="en-US" sz="4200" b="1" dirty="0" smtClean="0">
                <a:solidFill>
                  <a:srgbClr val="00B050"/>
                </a:solidFill>
                <a:latin typeface="Arial" charset="0"/>
              </a:rPr>
              <a:t>HD</a:t>
            </a:r>
            <a:r>
              <a:rPr lang="en-US" sz="3600" b="1" dirty="0" smtClean="0">
                <a:solidFill>
                  <a:srgbClr val="00B050"/>
                </a:solidFill>
                <a:latin typeface="Arial" charset="0"/>
              </a:rPr>
              <a:t> </a:t>
            </a:r>
            <a:r>
              <a:rPr lang="en-US" sz="4200" b="1" dirty="0" smtClean="0">
                <a:solidFill>
                  <a:srgbClr val="00B050"/>
                </a:solidFill>
                <a:latin typeface="Arial" charset="0"/>
              </a:rPr>
              <a:t>C</a:t>
            </a:r>
            <a:r>
              <a:rPr lang="en-US" sz="3600" b="1" dirty="0" smtClean="0">
                <a:solidFill>
                  <a:srgbClr val="00B050"/>
                </a:solidFill>
                <a:latin typeface="Arial" charset="0"/>
              </a:rPr>
              <a:t>ompounding</a:t>
            </a:r>
            <a:br>
              <a:rPr lang="en-US" sz="3600" b="1" dirty="0" smtClean="0">
                <a:solidFill>
                  <a:srgbClr val="00B050"/>
                </a:solidFill>
                <a:latin typeface="Arial" charset="0"/>
              </a:rPr>
            </a:br>
            <a:r>
              <a:rPr lang="en-US" sz="3200" b="1" dirty="0" smtClean="0">
                <a:solidFill>
                  <a:srgbClr val="00B050"/>
                </a:solidFill>
                <a:latin typeface="Arial" charset="0"/>
              </a:rPr>
              <a:t>(5.4 Non-Sterile Compounding)</a:t>
            </a:r>
            <a:endParaRPr lang="en-US" sz="3200" b="1" dirty="0">
              <a:solidFill>
                <a:srgbClr val="00B050"/>
              </a:solidFill>
              <a:effectLst/>
              <a:latin typeface="Arial" charset="0"/>
            </a:endParaRPr>
          </a:p>
        </p:txBody>
      </p:sp>
      <p:sp>
        <p:nvSpPr>
          <p:cNvPr id="5" name="Rectangle 10"/>
          <p:cNvSpPr txBox="1">
            <a:spLocks noChangeArrowheads="1"/>
          </p:cNvSpPr>
          <p:nvPr/>
        </p:nvSpPr>
        <p:spPr>
          <a:xfrm>
            <a:off x="2159358" y="1684159"/>
            <a:ext cx="5715000" cy="83044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spcBef>
                <a:spcPts val="0"/>
              </a:spcBef>
              <a:buClrTx/>
              <a:buSzPct val="100000"/>
              <a:buNone/>
            </a:pPr>
            <a:r>
              <a:rPr lang="en-US" b="1" dirty="0" smtClean="0">
                <a:latin typeface="Arial" panose="020B0604020202020204" pitchFamily="34" charset="0"/>
                <a:cs typeface="Arial" panose="020B0604020202020204" pitchFamily="34" charset="0"/>
              </a:rPr>
              <a:t>Table 3. Acceptable Configuration for</a:t>
            </a:r>
          </a:p>
          <a:p>
            <a:pPr marL="0" indent="0" algn="ctr">
              <a:spcBef>
                <a:spcPts val="0"/>
              </a:spcBef>
              <a:buClrTx/>
              <a:buSzPct val="100000"/>
              <a:buNone/>
            </a:pPr>
            <a:r>
              <a:rPr lang="en-US" b="1" dirty="0" smtClean="0">
                <a:latin typeface="Arial" panose="020B0604020202020204" pitchFamily="34" charset="0"/>
                <a:cs typeface="Arial" panose="020B0604020202020204" pitchFamily="34" charset="0"/>
              </a:rPr>
              <a:t>Non-sterile HD Compounding</a:t>
            </a:r>
            <a:endParaRPr lang="en-US" b="1" dirty="0">
              <a:latin typeface="Arial" panose="020B0604020202020204" pitchFamily="34" charset="0"/>
              <a:cs typeface="Arial" panose="020B0604020202020204" pitchFamily="34" charset="0"/>
            </a:endParaRPr>
          </a:p>
          <a:p>
            <a:pPr marL="0" indent="0">
              <a:spcBef>
                <a:spcPts val="0"/>
              </a:spcBef>
              <a:buClrTx/>
              <a:buSzPct val="100000"/>
              <a:buNone/>
            </a:pPr>
            <a:endParaRPr lang="en-US"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87303954"/>
              </p:ext>
            </p:extLst>
          </p:nvPr>
        </p:nvGraphicFramePr>
        <p:xfrm>
          <a:off x="76200" y="2819400"/>
          <a:ext cx="8991600" cy="741680"/>
        </p:xfrm>
        <a:graphic>
          <a:graphicData uri="http://schemas.openxmlformats.org/drawingml/2006/table">
            <a:tbl>
              <a:tblPr firstRow="1" bandRow="1">
                <a:tableStyleId>{5C22544A-7EE6-4342-B048-85BDC9FD1C3A}</a:tableStyleId>
              </a:tblPr>
              <a:tblGrid>
                <a:gridCol w="2667000"/>
                <a:gridCol w="1295400"/>
                <a:gridCol w="1219200"/>
                <a:gridCol w="1889760"/>
                <a:gridCol w="1920240"/>
              </a:tblGrid>
              <a:tr h="370840">
                <a:tc>
                  <a:txBody>
                    <a:bodyPr/>
                    <a:lstStyle/>
                    <a:p>
                      <a:pPr algn="ctr"/>
                      <a:r>
                        <a:rPr lang="en-US" dirty="0" smtClean="0">
                          <a:latin typeface="Arial" panose="020B0604020202020204" pitchFamily="34" charset="0"/>
                          <a:cs typeface="Arial" panose="020B0604020202020204" pitchFamily="34" charset="0"/>
                        </a:rPr>
                        <a:t>FUNCTION</a:t>
                      </a:r>
                      <a:endParaRPr lang="en-US" dirty="0">
                        <a:latin typeface="Arial" panose="020B0604020202020204" pitchFamily="34" charset="0"/>
                        <a:cs typeface="Arial" panose="020B0604020202020204" pitchFamily="34" charset="0"/>
                      </a:endParaRPr>
                    </a:p>
                  </a:txBody>
                  <a:tcPr>
                    <a:solidFill>
                      <a:srgbClr val="00CC00"/>
                    </a:solidFill>
                  </a:tcPr>
                </a:tc>
                <a:tc>
                  <a:txBody>
                    <a:bodyPr/>
                    <a:lstStyle/>
                    <a:p>
                      <a:pPr algn="ctr"/>
                      <a:r>
                        <a:rPr lang="en-US" dirty="0" smtClean="0">
                          <a:latin typeface="Arial" panose="020B0604020202020204" pitchFamily="34" charset="0"/>
                          <a:cs typeface="Arial" panose="020B0604020202020204" pitchFamily="34" charset="0"/>
                        </a:rPr>
                        <a:t>C-PEC</a:t>
                      </a:r>
                      <a:endParaRPr lang="en-US" dirty="0">
                        <a:latin typeface="Arial" panose="020B0604020202020204" pitchFamily="34" charset="0"/>
                        <a:cs typeface="Arial" panose="020B0604020202020204" pitchFamily="34" charset="0"/>
                      </a:endParaRPr>
                    </a:p>
                  </a:txBody>
                  <a:tcPr>
                    <a:solidFill>
                      <a:srgbClr val="00CC00"/>
                    </a:solidFill>
                  </a:tcPr>
                </a:tc>
                <a:tc>
                  <a:txBody>
                    <a:bodyPr/>
                    <a:lstStyle/>
                    <a:p>
                      <a:pPr algn="ctr"/>
                      <a:r>
                        <a:rPr lang="en-US" dirty="0" smtClean="0">
                          <a:latin typeface="Arial" panose="020B0604020202020204" pitchFamily="34" charset="0"/>
                          <a:cs typeface="Arial" panose="020B0604020202020204" pitchFamily="34" charset="0"/>
                        </a:rPr>
                        <a:t>S-SEC</a:t>
                      </a:r>
                      <a:endParaRPr lang="en-US" dirty="0">
                        <a:latin typeface="Arial" panose="020B0604020202020204" pitchFamily="34" charset="0"/>
                        <a:cs typeface="Arial" panose="020B0604020202020204" pitchFamily="34" charset="0"/>
                      </a:endParaRPr>
                    </a:p>
                  </a:txBody>
                  <a:tcPr>
                    <a:solidFill>
                      <a:srgbClr val="00CC00"/>
                    </a:solidFill>
                  </a:tcPr>
                </a:tc>
                <a:tc>
                  <a:txBody>
                    <a:bodyPr/>
                    <a:lstStyle/>
                    <a:p>
                      <a:pPr algn="ctr"/>
                      <a:r>
                        <a:rPr lang="en-US" dirty="0" smtClean="0">
                          <a:latin typeface="Arial" panose="020B0604020202020204" pitchFamily="34" charset="0"/>
                          <a:cs typeface="Arial" panose="020B0604020202020204" pitchFamily="34" charset="0"/>
                        </a:rPr>
                        <a:t>AIRFLOW</a:t>
                      </a:r>
                      <a:endParaRPr lang="en-US" dirty="0">
                        <a:latin typeface="Arial" panose="020B0604020202020204" pitchFamily="34" charset="0"/>
                        <a:cs typeface="Arial" panose="020B0604020202020204" pitchFamily="34" charset="0"/>
                      </a:endParaRPr>
                    </a:p>
                  </a:txBody>
                  <a:tcPr>
                    <a:solidFill>
                      <a:srgbClr val="00CC00"/>
                    </a:solidFill>
                  </a:tcPr>
                </a:tc>
                <a:tc>
                  <a:txBody>
                    <a:bodyPr/>
                    <a:lstStyle/>
                    <a:p>
                      <a:pPr algn="ctr"/>
                      <a:r>
                        <a:rPr lang="en-US" dirty="0" smtClean="0">
                          <a:latin typeface="Arial" panose="020B0604020202020204" pitchFamily="34" charset="0"/>
                          <a:cs typeface="Arial" panose="020B0604020202020204" pitchFamily="34" charset="0"/>
                        </a:rPr>
                        <a:t>MAXIMUM BUD</a:t>
                      </a:r>
                      <a:endParaRPr lang="en-US" dirty="0">
                        <a:latin typeface="Arial" panose="020B0604020202020204" pitchFamily="34" charset="0"/>
                        <a:cs typeface="Arial" panose="020B0604020202020204" pitchFamily="34" charset="0"/>
                      </a:endParaRPr>
                    </a:p>
                  </a:txBody>
                  <a:tcPr>
                    <a:solidFill>
                      <a:srgbClr val="00CC00"/>
                    </a:solidFill>
                  </a:tcPr>
                </a:tc>
              </a:tr>
              <a:tr h="370840">
                <a:tc>
                  <a:txBody>
                    <a:bodyPr/>
                    <a:lstStyle/>
                    <a:p>
                      <a:pPr algn="ctr"/>
                      <a:r>
                        <a:rPr lang="en-US" sz="1500" b="1" dirty="0" smtClean="0">
                          <a:latin typeface="Arial" panose="020B0604020202020204" pitchFamily="34" charset="0"/>
                          <a:cs typeface="Arial" panose="020B0604020202020204" pitchFamily="34" charset="0"/>
                        </a:rPr>
                        <a:t>Non-sterile compounding</a:t>
                      </a:r>
                      <a:endParaRPr lang="en-US" sz="1500" b="1" dirty="0">
                        <a:latin typeface="Arial" panose="020B0604020202020204" pitchFamily="34" charset="0"/>
                        <a:cs typeface="Arial" panose="020B0604020202020204" pitchFamily="34" charset="0"/>
                      </a:endParaRPr>
                    </a:p>
                  </a:txBody>
                  <a:tcPr>
                    <a:solidFill>
                      <a:srgbClr val="92D050"/>
                    </a:solidFill>
                  </a:tcPr>
                </a:tc>
                <a:tc>
                  <a:txBody>
                    <a:bodyPr/>
                    <a:lstStyle/>
                    <a:p>
                      <a:pPr algn="ctr"/>
                      <a:r>
                        <a:rPr lang="en-US" sz="1500" b="1" dirty="0" smtClean="0">
                          <a:latin typeface="Arial" panose="020B0604020202020204" pitchFamily="34" charset="0"/>
                          <a:cs typeface="Arial" panose="020B0604020202020204" pitchFamily="34" charset="0"/>
                        </a:rPr>
                        <a:t>Any</a:t>
                      </a:r>
                      <a:r>
                        <a:rPr lang="en-US" sz="1500" b="1" baseline="0" dirty="0" smtClean="0">
                          <a:latin typeface="Arial" panose="020B0604020202020204" pitchFamily="34" charset="0"/>
                          <a:cs typeface="Arial" panose="020B0604020202020204" pitchFamily="34" charset="0"/>
                        </a:rPr>
                        <a:t> C-PEC</a:t>
                      </a:r>
                      <a:endParaRPr lang="en-US" sz="1500" b="1" dirty="0">
                        <a:latin typeface="Arial" panose="020B0604020202020204" pitchFamily="34" charset="0"/>
                        <a:cs typeface="Arial" panose="020B0604020202020204" pitchFamily="34" charset="0"/>
                      </a:endParaRPr>
                    </a:p>
                  </a:txBody>
                  <a:tcPr>
                    <a:solidFill>
                      <a:srgbClr val="92D050"/>
                    </a:solidFill>
                  </a:tcPr>
                </a:tc>
                <a:tc>
                  <a:txBody>
                    <a:bodyPr/>
                    <a:lstStyle/>
                    <a:p>
                      <a:pPr algn="ctr"/>
                      <a:r>
                        <a:rPr lang="en-US" sz="1500" b="1" dirty="0" smtClean="0">
                          <a:latin typeface="Arial" panose="020B0604020202020204" pitchFamily="34" charset="0"/>
                          <a:cs typeface="Arial" panose="020B0604020202020204" pitchFamily="34" charset="0"/>
                        </a:rPr>
                        <a:t>C-SEC</a:t>
                      </a:r>
                      <a:endParaRPr lang="en-US" sz="1500" b="1" dirty="0">
                        <a:latin typeface="Arial" panose="020B0604020202020204" pitchFamily="34" charset="0"/>
                        <a:cs typeface="Arial" panose="020B0604020202020204" pitchFamily="34" charset="0"/>
                      </a:endParaRPr>
                    </a:p>
                  </a:txBody>
                  <a:tcPr>
                    <a:solidFill>
                      <a:srgbClr val="92D050"/>
                    </a:solidFill>
                  </a:tcPr>
                </a:tc>
                <a:tc>
                  <a:txBody>
                    <a:bodyPr/>
                    <a:lstStyle/>
                    <a:p>
                      <a:pPr algn="ctr"/>
                      <a:r>
                        <a:rPr lang="en-US" sz="1500" b="1" dirty="0" smtClean="0">
                          <a:latin typeface="Arial" panose="020B0604020202020204" pitchFamily="34" charset="0"/>
                          <a:cs typeface="Arial" panose="020B0604020202020204" pitchFamily="34" charset="0"/>
                        </a:rPr>
                        <a:t>12 ACPH (exhaust)</a:t>
                      </a:r>
                      <a:endParaRPr lang="en-US" sz="1500" b="1" dirty="0">
                        <a:latin typeface="Arial" panose="020B0604020202020204" pitchFamily="34" charset="0"/>
                        <a:cs typeface="Arial" panose="020B0604020202020204" pitchFamily="34" charset="0"/>
                      </a:endParaRPr>
                    </a:p>
                  </a:txBody>
                  <a:tcPr>
                    <a:solidFill>
                      <a:srgbClr val="92D050"/>
                    </a:solidFill>
                  </a:tcPr>
                </a:tc>
                <a:tc>
                  <a:txBody>
                    <a:bodyPr/>
                    <a:lstStyle/>
                    <a:p>
                      <a:pPr algn="ctr"/>
                      <a:r>
                        <a:rPr lang="en-US" sz="1500" b="1" dirty="0" smtClean="0">
                          <a:latin typeface="Arial" panose="020B0604020202020204" pitchFamily="34" charset="0"/>
                          <a:cs typeface="Arial" panose="020B0604020202020204" pitchFamily="34" charset="0"/>
                        </a:rPr>
                        <a:t>As listed in &lt;795&gt;</a:t>
                      </a:r>
                      <a:endParaRPr lang="en-US" sz="1500" b="1" dirty="0">
                        <a:latin typeface="Arial" panose="020B0604020202020204" pitchFamily="34" charset="0"/>
                        <a:cs typeface="Arial" panose="020B0604020202020204" pitchFamily="34" charset="0"/>
                      </a:endParaRPr>
                    </a:p>
                  </a:txBody>
                  <a:tcPr>
                    <a:solidFill>
                      <a:srgbClr val="92D050"/>
                    </a:solidFill>
                  </a:tcPr>
                </a:tc>
              </a:tr>
            </a:tbl>
          </a:graphicData>
        </a:graphic>
      </p:graphicFrame>
    </p:spTree>
    <p:extLst>
      <p:ext uri="{BB962C8B-B14F-4D97-AF65-F5344CB8AC3E}">
        <p14:creationId xmlns:p14="http://schemas.microsoft.com/office/powerpoint/2010/main" val="321581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noChangeArrowheads="1"/>
          </p:cNvSpPr>
          <p:nvPr>
            <p:ph sz="quarter" idx="1"/>
          </p:nvPr>
        </p:nvSpPr>
        <p:spPr>
          <a:xfrm>
            <a:off x="256032" y="1447800"/>
            <a:ext cx="8531352" cy="4462272"/>
          </a:xfrm>
        </p:spPr>
        <p:txBody>
          <a:bodyPr>
            <a:normAutofit/>
          </a:bodyPr>
          <a:lstStyle/>
          <a:p>
            <a:pPr marL="347663" indent="-347663">
              <a:lnSpc>
                <a:spcPct val="120000"/>
              </a:lnSpc>
              <a:spcBef>
                <a:spcPts val="400"/>
              </a:spcBef>
              <a:buClrTx/>
              <a:buSzPct val="100000"/>
              <a:buFont typeface="Wingdings" panose="05000000000000000000" pitchFamily="2" charset="2"/>
              <a:buChar char="Ø"/>
            </a:pPr>
            <a:r>
              <a:rPr lang="en-US" sz="2600" b="1" dirty="0" smtClean="0">
                <a:latin typeface="Arial" charset="0"/>
              </a:rPr>
              <a:t>Safe Compounding Act of 2013</a:t>
            </a:r>
          </a:p>
          <a:p>
            <a:pPr marL="682625" lvl="1" indent="-315913">
              <a:lnSpc>
                <a:spcPct val="120000"/>
              </a:lnSpc>
              <a:spcBef>
                <a:spcPts val="400"/>
              </a:spcBef>
              <a:buClrTx/>
              <a:buSzPct val="100000"/>
              <a:buFont typeface="Wingdings" panose="05000000000000000000" pitchFamily="2" charset="2"/>
              <a:buChar char="Ø"/>
            </a:pPr>
            <a:r>
              <a:rPr lang="en-US" sz="2400" b="1" dirty="0" smtClean="0">
                <a:latin typeface="Arial" charset="0"/>
              </a:rPr>
              <a:t>Gives FDA authority for compounding</a:t>
            </a:r>
          </a:p>
          <a:p>
            <a:pPr marL="1030288" lvl="2" indent="-298450">
              <a:spcBef>
                <a:spcPts val="400"/>
              </a:spcBef>
              <a:buClrTx/>
              <a:buSzPct val="100000"/>
              <a:buFont typeface="Wingdings" panose="05000000000000000000" pitchFamily="2" charset="2"/>
              <a:buChar char="Ø"/>
            </a:pPr>
            <a:r>
              <a:rPr lang="en-US" sz="2200" b="1" dirty="0" smtClean="0">
                <a:latin typeface="Arial" charset="0"/>
              </a:rPr>
              <a:t>Over 80 483s and warning letters issued to what will be considered FDA outsourcing facilities</a:t>
            </a:r>
          </a:p>
          <a:p>
            <a:pPr marL="682625" lvl="1" indent="-315913">
              <a:lnSpc>
                <a:spcPct val="120000"/>
              </a:lnSpc>
              <a:spcBef>
                <a:spcPts val="1000"/>
              </a:spcBef>
              <a:buClrTx/>
              <a:buSzPct val="100000"/>
              <a:buFont typeface="Wingdings" panose="05000000000000000000" pitchFamily="2" charset="2"/>
              <a:buChar char="Ø"/>
            </a:pPr>
            <a:r>
              <a:rPr lang="en-US" sz="2400" b="1" dirty="0" smtClean="0">
                <a:latin typeface="Arial" charset="0"/>
              </a:rPr>
              <a:t>503A</a:t>
            </a:r>
          </a:p>
          <a:p>
            <a:pPr marL="1030288" lvl="2" indent="-298450">
              <a:spcBef>
                <a:spcPts val="400"/>
              </a:spcBef>
              <a:buClrTx/>
              <a:buSzPct val="100000"/>
              <a:buFont typeface="Wingdings" panose="05000000000000000000" pitchFamily="2" charset="2"/>
              <a:buChar char="Ø"/>
            </a:pPr>
            <a:r>
              <a:rPr lang="en-US" sz="2200" b="1" dirty="0" smtClean="0">
                <a:latin typeface="Arial" charset="0"/>
              </a:rPr>
              <a:t>Traditional compounders (prescription based) falling under their respective state pharmacy board</a:t>
            </a:r>
          </a:p>
          <a:p>
            <a:pPr marL="682625" lvl="1" indent="-315913">
              <a:lnSpc>
                <a:spcPct val="120000"/>
              </a:lnSpc>
              <a:spcBef>
                <a:spcPts val="1000"/>
              </a:spcBef>
              <a:buClrTx/>
              <a:buSzPct val="100000"/>
              <a:buFont typeface="Wingdings" panose="05000000000000000000" pitchFamily="2" charset="2"/>
              <a:buChar char="Ø"/>
            </a:pPr>
            <a:r>
              <a:rPr lang="en-US" sz="2400" b="1" dirty="0" smtClean="0">
                <a:latin typeface="Arial" charset="0"/>
              </a:rPr>
              <a:t>503B</a:t>
            </a:r>
          </a:p>
          <a:p>
            <a:pPr marL="1030288" lvl="2" indent="-298450">
              <a:lnSpc>
                <a:spcPct val="120000"/>
              </a:lnSpc>
              <a:spcBef>
                <a:spcPts val="400"/>
              </a:spcBef>
              <a:buClrTx/>
              <a:buSzPct val="100000"/>
              <a:buFont typeface="Wingdings" panose="05000000000000000000" pitchFamily="2" charset="2"/>
              <a:buChar char="Ø"/>
            </a:pPr>
            <a:r>
              <a:rPr lang="en-US" sz="2200" b="1" dirty="0" smtClean="0">
                <a:latin typeface="Arial" charset="0"/>
              </a:rPr>
              <a:t>FDA Registered outsourcing facilities </a:t>
            </a:r>
          </a:p>
        </p:txBody>
      </p:sp>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C</a:t>
            </a:r>
            <a:r>
              <a:rPr lang="en-US" sz="3600" b="1" dirty="0" smtClean="0">
                <a:solidFill>
                  <a:srgbClr val="00B050"/>
                </a:solidFill>
                <a:effectLst/>
                <a:latin typeface="Arial" charset="0"/>
              </a:rPr>
              <a:t>ompounding</a:t>
            </a:r>
            <a:r>
              <a:rPr lang="en-US" sz="4200" b="1" dirty="0" smtClean="0">
                <a:solidFill>
                  <a:srgbClr val="00B050"/>
                </a:solidFill>
                <a:effectLst/>
                <a:latin typeface="Arial" charset="0"/>
              </a:rPr>
              <a:t> </a:t>
            </a:r>
            <a:r>
              <a:rPr lang="en-US" sz="4200" b="1" dirty="0">
                <a:solidFill>
                  <a:srgbClr val="00B050"/>
                </a:solidFill>
                <a:latin typeface="Arial" charset="0"/>
              </a:rPr>
              <a:t>R</a:t>
            </a:r>
            <a:r>
              <a:rPr lang="en-US" sz="3600" b="1" dirty="0">
                <a:solidFill>
                  <a:srgbClr val="00B050"/>
                </a:solidFill>
                <a:latin typeface="Arial" charset="0"/>
              </a:rPr>
              <a:t>egulators</a:t>
            </a:r>
            <a:endParaRPr lang="en-US" sz="3600" b="1" dirty="0">
              <a:solidFill>
                <a:srgbClr val="00B050"/>
              </a:solidFill>
              <a:effectLst/>
              <a:latin typeface="Arial" charset="0"/>
            </a:endParaRPr>
          </a:p>
        </p:txBody>
      </p:sp>
    </p:spTree>
    <p:extLst>
      <p:ext uri="{BB962C8B-B14F-4D97-AF65-F5344CB8AC3E}">
        <p14:creationId xmlns:p14="http://schemas.microsoft.com/office/powerpoint/2010/main" val="128443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txBox="1">
            <a:spLocks noChangeArrowheads="1"/>
          </p:cNvSpPr>
          <p:nvPr/>
        </p:nvSpPr>
        <p:spPr>
          <a:xfrm>
            <a:off x="256032" y="1607959"/>
            <a:ext cx="8659368" cy="265924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Bef>
                <a:spcPts val="0"/>
              </a:spcBef>
              <a:buClrTx/>
              <a:buSzPct val="100000"/>
              <a:buNone/>
            </a:pPr>
            <a:r>
              <a:rPr lang="en-US" b="1" dirty="0" smtClean="0">
                <a:latin typeface="Arial" panose="020B0604020202020204" pitchFamily="34" charset="0"/>
                <a:cs typeface="Arial" panose="020B0604020202020204" pitchFamily="34" charset="0"/>
              </a:rPr>
              <a:t>“Class II BSC, Types A2, B1, or B2 are all acceptable; however, for most known HDs, Type A2 cabinets offer a simple and reliable integration with the ventilation and pressurization requirements of the secondary engineering control. Class II Type B2 BSCs are typically reserved for use with highly volatile components.” </a:t>
            </a:r>
          </a:p>
          <a:p>
            <a:pPr marL="0" indent="0">
              <a:spcBef>
                <a:spcPts val="0"/>
              </a:spcBef>
              <a:buClrTx/>
              <a:buSzPct val="100000"/>
              <a:buNone/>
            </a:pPr>
            <a:endParaRPr lang="en-US" b="1" dirty="0">
              <a:latin typeface="Arial" panose="020B0604020202020204" pitchFamily="34" charset="0"/>
              <a:cs typeface="Arial" panose="020B0604020202020204" pitchFamily="34" charset="0"/>
            </a:endParaRPr>
          </a:p>
          <a:p>
            <a:pPr marL="0" indent="0">
              <a:spcBef>
                <a:spcPts val="0"/>
              </a:spcBef>
              <a:buClrTx/>
              <a:buSzPct val="100000"/>
              <a:buNone/>
            </a:pPr>
            <a:endParaRPr lang="en-US" b="1" dirty="0">
              <a:latin typeface="Arial" panose="020B0604020202020204" pitchFamily="34" charset="0"/>
              <a:cs typeface="Arial" panose="020B0604020202020204" pitchFamily="34" charset="0"/>
            </a:endParaRPr>
          </a:p>
        </p:txBody>
      </p:sp>
      <p:sp>
        <p:nvSpPr>
          <p:cNvPr id="8" name="Rectangle 9"/>
          <p:cNvSpPr>
            <a:spLocks noGrp="1" noChangeArrowheads="1"/>
          </p:cNvSpPr>
          <p:nvPr>
            <p:ph type="title"/>
          </p:nvPr>
        </p:nvSpPr>
        <p:spPr>
          <a:xfrm>
            <a:off x="990600" y="89079"/>
            <a:ext cx="8153400" cy="1303159"/>
          </a:xfrm>
          <a:effectLst>
            <a:outerShdw dist="25400" dir="21594000" algn="ctr" rotWithShape="0">
              <a:schemeClr val="tx1"/>
            </a:outerShdw>
          </a:effectLst>
        </p:spPr>
        <p:txBody>
          <a:bodyPr>
            <a:noAutofit/>
          </a:bodyPr>
          <a:lstStyle/>
          <a:p>
            <a:pPr algn="ctr">
              <a:lnSpc>
                <a:spcPct val="90000"/>
              </a:lnSpc>
            </a:pPr>
            <a:r>
              <a:rPr lang="en-US" sz="4200" b="1" dirty="0" smtClean="0">
                <a:solidFill>
                  <a:srgbClr val="00B050"/>
                </a:solidFill>
                <a:latin typeface="Arial" charset="0"/>
              </a:rPr>
              <a:t>N</a:t>
            </a:r>
            <a:r>
              <a:rPr lang="en-US" sz="3600" b="1" dirty="0" smtClean="0">
                <a:solidFill>
                  <a:srgbClr val="00B050"/>
                </a:solidFill>
                <a:latin typeface="Arial" charset="0"/>
              </a:rPr>
              <a:t>otes</a:t>
            </a:r>
            <a:r>
              <a:rPr lang="en-US" sz="4200" b="1" dirty="0" smtClean="0">
                <a:solidFill>
                  <a:srgbClr val="00B050"/>
                </a:solidFill>
                <a:latin typeface="Arial" charset="0"/>
              </a:rPr>
              <a:t> on BSC</a:t>
            </a:r>
            <a:r>
              <a:rPr lang="en-US" sz="3600" b="1" dirty="0" smtClean="0">
                <a:solidFill>
                  <a:srgbClr val="00B050"/>
                </a:solidFill>
                <a:latin typeface="Arial" charset="0"/>
              </a:rPr>
              <a:t/>
            </a:r>
            <a:br>
              <a:rPr lang="en-US" sz="3600" b="1" dirty="0" smtClean="0">
                <a:solidFill>
                  <a:srgbClr val="00B050"/>
                </a:solidFill>
                <a:latin typeface="Arial" charset="0"/>
              </a:rPr>
            </a:br>
            <a:r>
              <a:rPr lang="en-US" sz="3200" b="1" dirty="0" smtClean="0">
                <a:solidFill>
                  <a:srgbClr val="00B050"/>
                </a:solidFill>
                <a:latin typeface="Arial" charset="0"/>
              </a:rPr>
              <a:t>(5.5 Sterile HD Compounding)</a:t>
            </a:r>
            <a:endParaRPr lang="en-US" sz="3200" b="1" dirty="0">
              <a:solidFill>
                <a:srgbClr val="00B050"/>
              </a:solidFill>
              <a:effectLst/>
              <a:latin typeface="Arial" charset="0"/>
            </a:endParaRPr>
          </a:p>
        </p:txBody>
      </p:sp>
    </p:spTree>
    <p:extLst>
      <p:ext uri="{BB962C8B-B14F-4D97-AF65-F5344CB8AC3E}">
        <p14:creationId xmlns:p14="http://schemas.microsoft.com/office/powerpoint/2010/main" val="357110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0563575"/>
              </p:ext>
            </p:extLst>
          </p:nvPr>
        </p:nvGraphicFramePr>
        <p:xfrm>
          <a:off x="76200" y="2398776"/>
          <a:ext cx="8991600" cy="3849624"/>
        </p:xfrm>
        <a:graphic>
          <a:graphicData uri="http://schemas.openxmlformats.org/drawingml/2006/table">
            <a:tbl>
              <a:tblPr firstRow="1" bandRow="1">
                <a:tableStyleId>{5C22544A-7EE6-4342-B048-85BDC9FD1C3A}</a:tableStyleId>
              </a:tblPr>
              <a:tblGrid>
                <a:gridCol w="1905000"/>
                <a:gridCol w="2590800"/>
                <a:gridCol w="838200"/>
                <a:gridCol w="1143000"/>
                <a:gridCol w="1219200"/>
                <a:gridCol w="1295400"/>
              </a:tblGrid>
              <a:tr h="370840">
                <a:tc>
                  <a:txBody>
                    <a:bodyPr/>
                    <a:lstStyle/>
                    <a:p>
                      <a:pPr algn="ctr">
                        <a:lnSpc>
                          <a:spcPct val="90000"/>
                        </a:lnSpc>
                      </a:pPr>
                      <a:r>
                        <a:rPr lang="en-US" sz="1600" dirty="0" smtClean="0">
                          <a:latin typeface="Arial" panose="020B0604020202020204" pitchFamily="34" charset="0"/>
                          <a:cs typeface="Arial" panose="020B0604020202020204" pitchFamily="34" charset="0"/>
                        </a:rPr>
                        <a:t>CONFIGURATION</a:t>
                      </a:r>
                      <a:endParaRPr lang="en-US" sz="1600" dirty="0">
                        <a:latin typeface="Arial" panose="020B0604020202020204" pitchFamily="34" charset="0"/>
                        <a:cs typeface="Arial" panose="020B0604020202020204" pitchFamily="34" charset="0"/>
                      </a:endParaRPr>
                    </a:p>
                  </a:txBody>
                  <a:tcPr anchor="ctr">
                    <a:solidFill>
                      <a:srgbClr val="00CC00"/>
                    </a:solidFill>
                  </a:tcPr>
                </a:tc>
                <a:tc>
                  <a:txBody>
                    <a:bodyPr/>
                    <a:lstStyle/>
                    <a:p>
                      <a:pPr algn="ctr">
                        <a:lnSpc>
                          <a:spcPct val="90000"/>
                        </a:lnSpc>
                      </a:pPr>
                      <a:r>
                        <a:rPr lang="en-US" sz="1600" dirty="0" smtClean="0">
                          <a:latin typeface="Arial" panose="020B0604020202020204" pitchFamily="34" charset="0"/>
                          <a:cs typeface="Arial" panose="020B0604020202020204" pitchFamily="34" charset="0"/>
                        </a:rPr>
                        <a:t>FUNCTION</a:t>
                      </a:r>
                      <a:endParaRPr lang="en-US" sz="1600" dirty="0">
                        <a:latin typeface="Arial" panose="020B0604020202020204" pitchFamily="34" charset="0"/>
                        <a:cs typeface="Arial" panose="020B0604020202020204" pitchFamily="34" charset="0"/>
                      </a:endParaRPr>
                    </a:p>
                  </a:txBody>
                  <a:tcPr anchor="ctr">
                    <a:solidFill>
                      <a:srgbClr val="00CC00"/>
                    </a:solidFill>
                  </a:tcPr>
                </a:tc>
                <a:tc>
                  <a:txBody>
                    <a:bodyPr/>
                    <a:lstStyle/>
                    <a:p>
                      <a:pPr algn="ctr">
                        <a:lnSpc>
                          <a:spcPct val="90000"/>
                        </a:lnSpc>
                      </a:pPr>
                      <a:r>
                        <a:rPr lang="en-US" sz="1600" dirty="0" smtClean="0">
                          <a:latin typeface="Arial" panose="020B0604020202020204" pitchFamily="34" charset="0"/>
                          <a:cs typeface="Arial" panose="020B0604020202020204" pitchFamily="34" charset="0"/>
                        </a:rPr>
                        <a:t>C-PEC</a:t>
                      </a:r>
                      <a:endParaRPr lang="en-US" sz="1600" dirty="0">
                        <a:latin typeface="Arial" panose="020B0604020202020204" pitchFamily="34" charset="0"/>
                        <a:cs typeface="Arial" panose="020B0604020202020204" pitchFamily="34" charset="0"/>
                      </a:endParaRPr>
                    </a:p>
                  </a:txBody>
                  <a:tcPr anchor="ctr">
                    <a:solidFill>
                      <a:srgbClr val="00CC00"/>
                    </a:solidFill>
                  </a:tcPr>
                </a:tc>
                <a:tc>
                  <a:txBody>
                    <a:bodyPr/>
                    <a:lstStyle/>
                    <a:p>
                      <a:pPr algn="ctr">
                        <a:lnSpc>
                          <a:spcPct val="90000"/>
                        </a:lnSpc>
                      </a:pPr>
                      <a:r>
                        <a:rPr lang="en-US" sz="1600" dirty="0" smtClean="0">
                          <a:latin typeface="Arial" panose="020B0604020202020204" pitchFamily="34" charset="0"/>
                          <a:cs typeface="Arial" panose="020B0604020202020204" pitchFamily="34" charset="0"/>
                        </a:rPr>
                        <a:t>C-SEC</a:t>
                      </a:r>
                      <a:endParaRPr lang="en-US" sz="1600" dirty="0">
                        <a:latin typeface="Arial" panose="020B0604020202020204" pitchFamily="34" charset="0"/>
                        <a:cs typeface="Arial" panose="020B0604020202020204" pitchFamily="34" charset="0"/>
                      </a:endParaRPr>
                    </a:p>
                  </a:txBody>
                  <a:tcPr anchor="ctr">
                    <a:solidFill>
                      <a:srgbClr val="00CC00"/>
                    </a:solidFill>
                  </a:tcPr>
                </a:tc>
                <a:tc>
                  <a:txBody>
                    <a:bodyPr/>
                    <a:lstStyle/>
                    <a:p>
                      <a:pPr algn="ctr">
                        <a:lnSpc>
                          <a:spcPct val="90000"/>
                        </a:lnSpc>
                      </a:pPr>
                      <a:r>
                        <a:rPr lang="en-US" sz="1600" dirty="0" smtClean="0">
                          <a:latin typeface="Arial" panose="020B0604020202020204" pitchFamily="34" charset="0"/>
                          <a:cs typeface="Arial" panose="020B0604020202020204" pitchFamily="34" charset="0"/>
                        </a:rPr>
                        <a:t>AIRFLOW</a:t>
                      </a:r>
                      <a:endParaRPr lang="en-US" sz="1600" dirty="0">
                        <a:latin typeface="Arial" panose="020B0604020202020204" pitchFamily="34" charset="0"/>
                        <a:cs typeface="Arial" panose="020B0604020202020204" pitchFamily="34" charset="0"/>
                      </a:endParaRPr>
                    </a:p>
                  </a:txBody>
                  <a:tcPr anchor="ctr">
                    <a:solidFill>
                      <a:srgbClr val="00CC00"/>
                    </a:solidFill>
                  </a:tcPr>
                </a:tc>
                <a:tc>
                  <a:txBody>
                    <a:bodyPr/>
                    <a:lstStyle/>
                    <a:p>
                      <a:pPr algn="ctr">
                        <a:lnSpc>
                          <a:spcPct val="90000"/>
                        </a:lnSpc>
                      </a:pPr>
                      <a:r>
                        <a:rPr lang="en-US" sz="1600" dirty="0" smtClean="0">
                          <a:latin typeface="Arial" panose="020B0604020202020204" pitchFamily="34" charset="0"/>
                          <a:cs typeface="Arial" panose="020B0604020202020204" pitchFamily="34" charset="0"/>
                        </a:rPr>
                        <a:t>MAXIMUM BUD</a:t>
                      </a:r>
                      <a:endParaRPr lang="en-US" sz="1600" dirty="0">
                        <a:latin typeface="Arial" panose="020B0604020202020204" pitchFamily="34" charset="0"/>
                        <a:cs typeface="Arial" panose="020B0604020202020204" pitchFamily="34" charset="0"/>
                      </a:endParaRPr>
                    </a:p>
                  </a:txBody>
                  <a:tcPr anchor="ctr">
                    <a:solidFill>
                      <a:srgbClr val="00CC00"/>
                    </a:solidFill>
                  </a:tcPr>
                </a:tc>
              </a:tr>
              <a:tr h="655320">
                <a:tc>
                  <a:txBody>
                    <a:bodyPr/>
                    <a:lstStyle/>
                    <a:p>
                      <a:pPr algn="ctr">
                        <a:lnSpc>
                          <a:spcPct val="100000"/>
                        </a:lnSpc>
                      </a:pPr>
                      <a:r>
                        <a:rPr lang="en-US" sz="1400" b="1" dirty="0" smtClean="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Compounding</a:t>
                      </a:r>
                      <a:r>
                        <a:rPr lang="en-US" sz="1400" b="1" baseline="0" dirty="0" smtClean="0">
                          <a:latin typeface="Arial" panose="020B0604020202020204" pitchFamily="34" charset="0"/>
                          <a:cs typeface="Arial" panose="020B0604020202020204" pitchFamily="34" charset="0"/>
                        </a:rPr>
                        <a:t> sterile HD in a Cleanroom</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BSC or CACI</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ISO</a:t>
                      </a:r>
                      <a:r>
                        <a:rPr lang="en-US" sz="1400" b="1" baseline="0" dirty="0" smtClean="0">
                          <a:latin typeface="Arial" panose="020B0604020202020204" pitchFamily="34" charset="0"/>
                          <a:cs typeface="Arial" panose="020B0604020202020204" pitchFamily="34" charset="0"/>
                        </a:rPr>
                        <a:t> 7 Cleanroom</a:t>
                      </a: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30</a:t>
                      </a:r>
                      <a:r>
                        <a:rPr lang="en-US" sz="1400" b="1" baseline="0" dirty="0" smtClean="0">
                          <a:latin typeface="Arial" panose="020B0604020202020204" pitchFamily="34" charset="0"/>
                          <a:cs typeface="Arial" panose="020B0604020202020204" pitchFamily="34" charset="0"/>
                        </a:rPr>
                        <a:t> ACPH (HEPA supply)</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As listed in &lt;797&gt;</a:t>
                      </a:r>
                      <a:endParaRPr lang="en-US" sz="1400" b="1" dirty="0">
                        <a:latin typeface="Arial" panose="020B0604020202020204" pitchFamily="34" charset="0"/>
                        <a:cs typeface="Arial" panose="020B0604020202020204" pitchFamily="34" charset="0"/>
                      </a:endParaRPr>
                    </a:p>
                  </a:txBody>
                  <a:tcPr anchor="ctr">
                    <a:solidFill>
                      <a:srgbClr val="92D050"/>
                    </a:solidFill>
                  </a:tcPr>
                </a:tc>
              </a:tr>
              <a:tr h="911352">
                <a:tc>
                  <a:txBody>
                    <a:bodyPr/>
                    <a:lstStyle/>
                    <a:p>
                      <a:pPr algn="ctr">
                        <a:lnSpc>
                          <a:spcPct val="100000"/>
                        </a:lnSpc>
                      </a:pPr>
                      <a:r>
                        <a:rPr lang="en-US" sz="1400" b="1" dirty="0" smtClean="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Compounding sterile HD</a:t>
                      </a:r>
                      <a:r>
                        <a:rPr lang="en-US" sz="1400" b="1" baseline="0" dirty="0" smtClean="0">
                          <a:latin typeface="Arial" panose="020B0604020202020204" pitchFamily="34" charset="0"/>
                          <a:cs typeface="Arial" panose="020B0604020202020204" pitchFamily="34" charset="0"/>
                        </a:rPr>
                        <a:t> in a CACI that meets the requirements listed in &lt;797&gt;</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CACI</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baseline="0" dirty="0" smtClean="0">
                          <a:latin typeface="Arial" panose="020B0604020202020204" pitchFamily="34" charset="0"/>
                          <a:cs typeface="Arial" panose="020B0604020202020204" pitchFamily="34" charset="0"/>
                        </a:rPr>
                        <a:t>C-SCA</a:t>
                      </a: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12 ACPH (exhaust)</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As listed in &lt;797&gt;</a:t>
                      </a:r>
                      <a:endParaRPr lang="en-US" sz="1400" b="1" dirty="0">
                        <a:latin typeface="Arial" panose="020B0604020202020204" pitchFamily="34" charset="0"/>
                        <a:cs typeface="Arial" panose="020B0604020202020204" pitchFamily="34" charset="0"/>
                      </a:endParaRPr>
                    </a:p>
                  </a:txBody>
                  <a:tcPr anchor="ctr">
                    <a:solidFill>
                      <a:srgbClr val="92D050"/>
                    </a:solidFill>
                  </a:tcPr>
                </a:tc>
              </a:tr>
              <a:tr h="1676400">
                <a:tc>
                  <a:txBody>
                    <a:bodyPr/>
                    <a:lstStyle/>
                    <a:p>
                      <a:pPr algn="ctr">
                        <a:lnSpc>
                          <a:spcPct val="100000"/>
                        </a:lnSpc>
                      </a:pPr>
                      <a:r>
                        <a:rPr lang="en-US" sz="1400" b="1" dirty="0" smtClean="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Compounding low or medium-risk</a:t>
                      </a:r>
                      <a:r>
                        <a:rPr lang="en-US" sz="1400" b="1" baseline="0" dirty="0" smtClean="0">
                          <a:latin typeface="Arial" panose="020B0604020202020204" pitchFamily="34" charset="0"/>
                          <a:cs typeface="Arial" panose="020B0604020202020204" pitchFamily="34" charset="0"/>
                        </a:rPr>
                        <a:t> sterile HDs in a BSC. [Note – This configuration is not acceptable for high-risk sterile HD compounding]</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BSC</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baseline="0" dirty="0" smtClean="0">
                          <a:latin typeface="Arial" panose="020B0604020202020204" pitchFamily="34" charset="0"/>
                          <a:cs typeface="Arial" panose="020B0604020202020204" pitchFamily="34" charset="0"/>
                        </a:rPr>
                        <a:t>C-SCA</a:t>
                      </a: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12 ACPH (exhaust)</a:t>
                      </a:r>
                      <a:endParaRPr lang="en-US" sz="1400" b="1"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12 hours</a:t>
                      </a:r>
                      <a:endParaRPr lang="en-US" sz="1400" b="1" dirty="0">
                        <a:latin typeface="Arial" panose="020B0604020202020204" pitchFamily="34" charset="0"/>
                        <a:cs typeface="Arial" panose="020B0604020202020204" pitchFamily="34" charset="0"/>
                      </a:endParaRPr>
                    </a:p>
                  </a:txBody>
                  <a:tcPr anchor="ctr">
                    <a:solidFill>
                      <a:srgbClr val="92D050"/>
                    </a:solidFill>
                  </a:tcPr>
                </a:tc>
              </a:tr>
            </a:tbl>
          </a:graphicData>
        </a:graphic>
      </p:graphicFrame>
      <p:sp>
        <p:nvSpPr>
          <p:cNvPr id="8" name="Rectangle 9"/>
          <p:cNvSpPr>
            <a:spLocks noGrp="1" noChangeArrowheads="1"/>
          </p:cNvSpPr>
          <p:nvPr>
            <p:ph type="title"/>
          </p:nvPr>
        </p:nvSpPr>
        <p:spPr>
          <a:xfrm>
            <a:off x="990600" y="89079"/>
            <a:ext cx="8153400" cy="1303159"/>
          </a:xfrm>
          <a:effectLst>
            <a:outerShdw dist="25400" dir="21594000" algn="ctr" rotWithShape="0">
              <a:schemeClr val="tx1"/>
            </a:outerShdw>
          </a:effectLst>
        </p:spPr>
        <p:txBody>
          <a:bodyPr>
            <a:noAutofit/>
          </a:bodyPr>
          <a:lstStyle/>
          <a:p>
            <a:pPr algn="ctr">
              <a:lnSpc>
                <a:spcPct val="90000"/>
              </a:lnSpc>
            </a:pPr>
            <a:r>
              <a:rPr lang="en-US" sz="4200" b="1" dirty="0" smtClean="0">
                <a:solidFill>
                  <a:srgbClr val="00B050"/>
                </a:solidFill>
                <a:latin typeface="Arial" charset="0"/>
              </a:rPr>
              <a:t>N</a:t>
            </a:r>
            <a:r>
              <a:rPr lang="en-US" sz="3600" b="1" dirty="0" smtClean="0">
                <a:solidFill>
                  <a:srgbClr val="00B050"/>
                </a:solidFill>
                <a:latin typeface="Arial" charset="0"/>
              </a:rPr>
              <a:t>otes</a:t>
            </a:r>
            <a:r>
              <a:rPr lang="en-US" sz="4200" b="1" dirty="0" smtClean="0">
                <a:solidFill>
                  <a:srgbClr val="00B050"/>
                </a:solidFill>
                <a:latin typeface="Arial" charset="0"/>
              </a:rPr>
              <a:t> on BSC</a:t>
            </a:r>
            <a:r>
              <a:rPr lang="en-US" sz="3600" b="1" dirty="0" smtClean="0">
                <a:solidFill>
                  <a:srgbClr val="00B050"/>
                </a:solidFill>
                <a:latin typeface="Arial" charset="0"/>
              </a:rPr>
              <a:t/>
            </a:r>
            <a:br>
              <a:rPr lang="en-US" sz="3600" b="1" dirty="0" smtClean="0">
                <a:solidFill>
                  <a:srgbClr val="00B050"/>
                </a:solidFill>
                <a:latin typeface="Arial" charset="0"/>
              </a:rPr>
            </a:br>
            <a:r>
              <a:rPr lang="en-US" sz="3200" b="1" dirty="0" smtClean="0">
                <a:solidFill>
                  <a:srgbClr val="00B050"/>
                </a:solidFill>
                <a:latin typeface="Arial" charset="0"/>
              </a:rPr>
              <a:t>(5.5 Sterile HD Compounding)</a:t>
            </a:r>
            <a:endParaRPr lang="en-US" sz="3200" b="1" dirty="0">
              <a:solidFill>
                <a:srgbClr val="00B050"/>
              </a:solidFill>
              <a:effectLst/>
              <a:latin typeface="Arial" charset="0"/>
            </a:endParaRPr>
          </a:p>
        </p:txBody>
      </p:sp>
      <p:sp>
        <p:nvSpPr>
          <p:cNvPr id="7" name="Rectangle 10"/>
          <p:cNvSpPr txBox="1">
            <a:spLocks noChangeArrowheads="1"/>
          </p:cNvSpPr>
          <p:nvPr/>
        </p:nvSpPr>
        <p:spPr>
          <a:xfrm>
            <a:off x="1981200" y="1447800"/>
            <a:ext cx="6068568" cy="83044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spcBef>
                <a:spcPts val="0"/>
              </a:spcBef>
              <a:buClrTx/>
              <a:buSzPct val="100000"/>
              <a:buNone/>
            </a:pPr>
            <a:r>
              <a:rPr lang="en-US" b="1" dirty="0" smtClean="0">
                <a:latin typeface="Arial" panose="020B0604020202020204" pitchFamily="34" charset="0"/>
                <a:cs typeface="Arial" panose="020B0604020202020204" pitchFamily="34" charset="0"/>
              </a:rPr>
              <a:t>Table 4. Acceptable Configuration for</a:t>
            </a:r>
          </a:p>
          <a:p>
            <a:pPr marL="0" indent="0" algn="ctr">
              <a:spcBef>
                <a:spcPts val="0"/>
              </a:spcBef>
              <a:buClrTx/>
              <a:buSzPct val="100000"/>
              <a:buNone/>
            </a:pPr>
            <a:r>
              <a:rPr lang="en-US" b="1" dirty="0" smtClean="0">
                <a:latin typeface="Arial" panose="020B0604020202020204" pitchFamily="34" charset="0"/>
                <a:cs typeface="Arial" panose="020B0604020202020204" pitchFamily="34" charset="0"/>
              </a:rPr>
              <a:t>Sterile-to-Sterile HD Compounding</a:t>
            </a:r>
            <a:endParaRPr lang="en-US" b="1" dirty="0">
              <a:latin typeface="Arial" panose="020B0604020202020204" pitchFamily="34" charset="0"/>
              <a:cs typeface="Arial" panose="020B0604020202020204" pitchFamily="34" charset="0"/>
            </a:endParaRPr>
          </a:p>
          <a:p>
            <a:pPr marL="0" indent="0">
              <a:spcBef>
                <a:spcPts val="0"/>
              </a:spcBef>
              <a:buClrTx/>
              <a:buSzPct val="10000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8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6" r="3869" b="2758"/>
          <a:stretch/>
        </p:blipFill>
        <p:spPr bwMode="auto">
          <a:xfrm>
            <a:off x="457200" y="1691433"/>
            <a:ext cx="8305800" cy="470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0"/>
          <p:cNvSpPr txBox="1">
            <a:spLocks noChangeArrowheads="1"/>
          </p:cNvSpPr>
          <p:nvPr/>
        </p:nvSpPr>
        <p:spPr>
          <a:xfrm>
            <a:off x="1600200" y="914400"/>
            <a:ext cx="7086600" cy="83044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spcBef>
                <a:spcPts val="0"/>
              </a:spcBef>
              <a:buClrTx/>
              <a:buSzPct val="100000"/>
              <a:buNone/>
            </a:pPr>
            <a:r>
              <a:rPr lang="en-US" b="1" dirty="0" smtClean="0">
                <a:latin typeface="Arial" panose="020B0604020202020204" pitchFamily="34" charset="0"/>
                <a:cs typeface="Arial" panose="020B0604020202020204" pitchFamily="34" charset="0"/>
              </a:rPr>
              <a:t>Appendix E: Examples for Design of</a:t>
            </a:r>
          </a:p>
          <a:p>
            <a:pPr marL="0" indent="0" algn="ctr">
              <a:spcBef>
                <a:spcPts val="0"/>
              </a:spcBef>
              <a:buClrTx/>
              <a:buSzPct val="100000"/>
              <a:buNone/>
            </a:pPr>
            <a:r>
              <a:rPr lang="en-US" b="1" dirty="0" smtClean="0">
                <a:latin typeface="Arial" panose="020B0604020202020204" pitchFamily="34" charset="0"/>
                <a:cs typeface="Arial" panose="020B0604020202020204" pitchFamily="34" charset="0"/>
              </a:rPr>
              <a:t>Hazardous Drug Compounding Areas</a:t>
            </a:r>
          </a:p>
        </p:txBody>
      </p:sp>
      <p:sp>
        <p:nvSpPr>
          <p:cNvPr id="10"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Tree>
    <p:extLst>
      <p:ext uri="{BB962C8B-B14F-4D97-AF65-F5344CB8AC3E}">
        <p14:creationId xmlns:p14="http://schemas.microsoft.com/office/powerpoint/2010/main" val="17962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600200" y="914400"/>
            <a:ext cx="7086600" cy="83044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spcBef>
                <a:spcPts val="0"/>
              </a:spcBef>
              <a:buClrTx/>
              <a:buSzPct val="100000"/>
              <a:buNone/>
            </a:pPr>
            <a:r>
              <a:rPr lang="en-US" b="1" dirty="0" smtClean="0">
                <a:latin typeface="Arial" panose="020B0604020202020204" pitchFamily="34" charset="0"/>
                <a:cs typeface="Arial" panose="020B0604020202020204" pitchFamily="34" charset="0"/>
              </a:rPr>
              <a:t>Appendix E: Examples for Design of</a:t>
            </a:r>
          </a:p>
          <a:p>
            <a:pPr marL="0" indent="0" algn="ctr">
              <a:spcBef>
                <a:spcPts val="0"/>
              </a:spcBef>
              <a:buClrTx/>
              <a:buSzPct val="100000"/>
              <a:buNone/>
            </a:pPr>
            <a:r>
              <a:rPr lang="en-US" b="1" dirty="0" smtClean="0">
                <a:latin typeface="Arial" panose="020B0604020202020204" pitchFamily="34" charset="0"/>
                <a:cs typeface="Arial" panose="020B0604020202020204" pitchFamily="34" charset="0"/>
              </a:rPr>
              <a:t>Hazardous Drug Compounding Areas</a:t>
            </a:r>
          </a:p>
        </p:txBody>
      </p:sp>
      <p:sp>
        <p:nvSpPr>
          <p:cNvPr id="10"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69" r="2380"/>
          <a:stretch/>
        </p:blipFill>
        <p:spPr bwMode="auto">
          <a:xfrm>
            <a:off x="76200" y="1828800"/>
            <a:ext cx="8991601" cy="436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42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068" r="20390"/>
          <a:stretch/>
        </p:blipFill>
        <p:spPr>
          <a:xfrm>
            <a:off x="685800" y="1981200"/>
            <a:ext cx="2971800" cy="866234"/>
          </a:xfrm>
          <a:prstGeom prst="rect">
            <a:avLst/>
          </a:prstGeom>
        </p:spPr>
      </p:pic>
      <p:sp>
        <p:nvSpPr>
          <p:cNvPr id="7" name="Rectangle 10"/>
          <p:cNvSpPr txBox="1">
            <a:spLocks noChangeArrowheads="1"/>
          </p:cNvSpPr>
          <p:nvPr/>
        </p:nvSpPr>
        <p:spPr>
          <a:xfrm>
            <a:off x="256032" y="1607958"/>
            <a:ext cx="8811768" cy="446422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Bef>
                <a:spcPts val="0"/>
              </a:spcBef>
              <a:buClrTx/>
              <a:buSzPct val="100000"/>
              <a:buNone/>
            </a:pPr>
            <a:r>
              <a:rPr lang="en-US" b="1" dirty="0" smtClean="0">
                <a:latin typeface="Arial" panose="020B0604020202020204" pitchFamily="34" charset="0"/>
                <a:cs typeface="Arial" panose="020B0604020202020204" pitchFamily="34" charset="0"/>
              </a:rPr>
              <a:t>	Jim Wagner</a:t>
            </a:r>
          </a:p>
          <a:p>
            <a:pPr marL="0" indent="0">
              <a:spcBef>
                <a:spcPts val="0"/>
              </a:spcBef>
              <a:buClrTx/>
              <a:buSzPct val="100000"/>
              <a:buNone/>
            </a:pPr>
            <a:endParaRPr lang="en-US" b="1" dirty="0">
              <a:latin typeface="Arial" panose="020B0604020202020204" pitchFamily="34" charset="0"/>
              <a:cs typeface="Arial" panose="020B0604020202020204" pitchFamily="34" charset="0"/>
            </a:endParaRPr>
          </a:p>
          <a:p>
            <a:pPr marL="0" indent="0">
              <a:spcBef>
                <a:spcPts val="0"/>
              </a:spcBef>
              <a:buClrTx/>
              <a:buSzPct val="100000"/>
              <a:buNone/>
            </a:pPr>
            <a:endParaRPr lang="en-US" b="1" dirty="0" smtClean="0">
              <a:latin typeface="Arial" panose="020B0604020202020204" pitchFamily="34" charset="0"/>
              <a:cs typeface="Arial" panose="020B0604020202020204" pitchFamily="34" charset="0"/>
            </a:endParaRPr>
          </a:p>
          <a:p>
            <a:pPr marL="0" indent="0">
              <a:spcBef>
                <a:spcPts val="0"/>
              </a:spcBef>
              <a:buClrTx/>
              <a:buSzPct val="100000"/>
              <a:buNone/>
            </a:pPr>
            <a:endParaRPr lang="en-US" b="1" dirty="0">
              <a:latin typeface="Arial" panose="020B0604020202020204" pitchFamily="34" charset="0"/>
              <a:cs typeface="Arial" panose="020B0604020202020204" pitchFamily="34" charset="0"/>
            </a:endParaRPr>
          </a:p>
          <a:p>
            <a:pPr marL="0" indent="0">
              <a:spcBef>
                <a:spcPts val="0"/>
              </a:spcBef>
              <a:buClrTx/>
              <a:buSzPct val="100000"/>
              <a:buNone/>
            </a:pPr>
            <a:r>
              <a:rPr lang="en-US" b="1" dirty="0" smtClean="0">
                <a:latin typeface="Arial" panose="020B0604020202020204" pitchFamily="34" charset="0"/>
                <a:cs typeface="Arial" panose="020B0604020202020204" pitchFamily="34" charset="0"/>
              </a:rPr>
              <a:t>	</a:t>
            </a:r>
          </a:p>
          <a:p>
            <a:pPr marL="0" indent="0">
              <a:spcBef>
                <a:spcPts val="0"/>
              </a:spcBef>
              <a:buClrTx/>
              <a:buSzPct val="100000"/>
              <a:buNone/>
            </a:pPr>
            <a:r>
              <a:rPr lang="en-US" b="1" dirty="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pPr marL="0" indent="0">
              <a:spcBef>
                <a:spcPts val="0"/>
              </a:spcBef>
              <a:buClrTx/>
              <a:buSzPct val="100000"/>
              <a:buNone/>
            </a:pP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9"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A</a:t>
            </a:r>
            <a:r>
              <a:rPr lang="en-US" sz="3600" b="1" dirty="0" smtClean="0">
                <a:solidFill>
                  <a:srgbClr val="00B050"/>
                </a:solidFill>
                <a:latin typeface="Arial" charset="0"/>
              </a:rPr>
              <a:t>cknowledgements</a:t>
            </a:r>
            <a:endParaRPr lang="en-US" sz="4200" b="1" dirty="0">
              <a:solidFill>
                <a:srgbClr val="00B050"/>
              </a:solidFill>
              <a:effectLst/>
              <a:latin typeface="Arial"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886200"/>
            <a:ext cx="1360905" cy="714375"/>
          </a:xfrm>
          <a:prstGeom prst="rect">
            <a:avLst/>
          </a:prstGeom>
        </p:spPr>
      </p:pic>
    </p:spTree>
    <p:extLst>
      <p:ext uri="{BB962C8B-B14F-4D97-AF65-F5344CB8AC3E}">
        <p14:creationId xmlns:p14="http://schemas.microsoft.com/office/powerpoint/2010/main" val="322608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noChangeArrowheads="1"/>
          </p:cNvSpPr>
          <p:nvPr>
            <p:ph sz="quarter" idx="1"/>
          </p:nvPr>
        </p:nvSpPr>
        <p:spPr>
          <a:xfrm>
            <a:off x="256032" y="1447800"/>
            <a:ext cx="8659368" cy="4462272"/>
          </a:xfrm>
        </p:spPr>
        <p:txBody>
          <a:bodyPr>
            <a:normAutofit/>
          </a:bodyPr>
          <a:lstStyle/>
          <a:p>
            <a:pPr marL="347663" indent="-347663">
              <a:lnSpc>
                <a:spcPct val="120000"/>
              </a:lnSpc>
              <a:spcBef>
                <a:spcPts val="0"/>
              </a:spcBef>
              <a:buClrTx/>
              <a:buSzPct val="100000"/>
              <a:buFont typeface="Wingdings" panose="05000000000000000000" pitchFamily="2" charset="2"/>
              <a:buChar char="Ø"/>
            </a:pPr>
            <a:r>
              <a:rPr lang="en-US" sz="2600" b="1" dirty="0" smtClean="0">
                <a:latin typeface="Arial" charset="0"/>
              </a:rPr>
              <a:t>National Association Boards of Pharmacy (NABP)</a:t>
            </a:r>
          </a:p>
          <a:p>
            <a:pPr lvl="1">
              <a:lnSpc>
                <a:spcPct val="120000"/>
              </a:lnSpc>
              <a:spcBef>
                <a:spcPts val="400"/>
              </a:spcBef>
              <a:buClrTx/>
              <a:buSzPct val="100000"/>
              <a:buFont typeface="Wingdings" panose="05000000000000000000" pitchFamily="2" charset="2"/>
              <a:buChar char="Ø"/>
            </a:pPr>
            <a:r>
              <a:rPr lang="en-US" sz="2400" b="1" dirty="0" smtClean="0">
                <a:latin typeface="Arial" charset="0"/>
              </a:rPr>
              <a:t>Support State Boards of Pharmacy</a:t>
            </a:r>
          </a:p>
          <a:p>
            <a:pPr marL="1030288" lvl="2" indent="-298450">
              <a:lnSpc>
                <a:spcPct val="120000"/>
              </a:lnSpc>
              <a:spcBef>
                <a:spcPts val="400"/>
              </a:spcBef>
              <a:buClrTx/>
              <a:buSzPct val="100000"/>
              <a:buFont typeface="Wingdings" panose="05000000000000000000" pitchFamily="2" charset="2"/>
              <a:buChar char="Ø"/>
            </a:pPr>
            <a:r>
              <a:rPr lang="en-US" sz="2200" b="1" dirty="0" smtClean="0">
                <a:latin typeface="Arial" charset="0"/>
              </a:rPr>
              <a:t>Aid in creation of certification regulations</a:t>
            </a:r>
          </a:p>
          <a:p>
            <a:pPr marL="1030288" lvl="2" indent="-298450">
              <a:lnSpc>
                <a:spcPct val="120000"/>
              </a:lnSpc>
              <a:spcBef>
                <a:spcPts val="400"/>
              </a:spcBef>
              <a:buClrTx/>
              <a:buSzPct val="100000"/>
              <a:buFont typeface="Wingdings" panose="05000000000000000000" pitchFamily="2" charset="2"/>
              <a:buChar char="Ø"/>
            </a:pPr>
            <a:r>
              <a:rPr lang="en-US" sz="2200" b="1" dirty="0" smtClean="0">
                <a:latin typeface="Arial" charset="0"/>
              </a:rPr>
              <a:t>Provides Pharmacist Accreditation </a:t>
            </a:r>
          </a:p>
          <a:p>
            <a:pPr marL="682625" lvl="1" indent="-315913">
              <a:lnSpc>
                <a:spcPct val="120000"/>
              </a:lnSpc>
              <a:spcBef>
                <a:spcPts val="1000"/>
              </a:spcBef>
              <a:buClrTx/>
              <a:buSzPct val="100000"/>
              <a:buFont typeface="Wingdings" panose="05000000000000000000" pitchFamily="2" charset="2"/>
              <a:buChar char="Ø"/>
            </a:pPr>
            <a:r>
              <a:rPr lang="en-US" sz="2400" b="1" dirty="0" smtClean="0">
                <a:latin typeface="Arial" charset="0"/>
              </a:rPr>
              <a:t>Not a regulatory body</a:t>
            </a:r>
            <a:endParaRPr lang="en-US" sz="2400" b="1" dirty="0">
              <a:latin typeface="Arial" charset="0"/>
            </a:endParaRPr>
          </a:p>
        </p:txBody>
      </p:sp>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NABP </a:t>
            </a:r>
            <a:r>
              <a:rPr lang="en-US" sz="3600" b="1" dirty="0" smtClean="0">
                <a:solidFill>
                  <a:srgbClr val="00B050"/>
                </a:solidFill>
                <a:latin typeface="Arial" charset="0"/>
              </a:rPr>
              <a:t>a</a:t>
            </a:r>
            <a:r>
              <a:rPr lang="en-US" sz="3600" b="1" dirty="0" smtClean="0">
                <a:solidFill>
                  <a:srgbClr val="00B050"/>
                </a:solidFill>
                <a:effectLst/>
                <a:latin typeface="Arial" charset="0"/>
              </a:rPr>
              <a:t>nd</a:t>
            </a:r>
            <a:r>
              <a:rPr lang="en-US" sz="4200" b="1" dirty="0" smtClean="0">
                <a:solidFill>
                  <a:srgbClr val="00B050"/>
                </a:solidFill>
                <a:effectLst/>
                <a:latin typeface="Arial" charset="0"/>
              </a:rPr>
              <a:t> </a:t>
            </a:r>
            <a:r>
              <a:rPr lang="en-US" sz="4200" b="1" dirty="0" smtClean="0">
                <a:solidFill>
                  <a:srgbClr val="00B050"/>
                </a:solidFill>
                <a:latin typeface="Arial" charset="0"/>
              </a:rPr>
              <a:t>I</a:t>
            </a:r>
            <a:r>
              <a:rPr lang="en-US" sz="3600" b="1" dirty="0" smtClean="0">
                <a:solidFill>
                  <a:srgbClr val="00B050"/>
                </a:solidFill>
                <a:latin typeface="Arial" charset="0"/>
              </a:rPr>
              <a:t>ndividual</a:t>
            </a:r>
            <a:r>
              <a:rPr lang="en-US" sz="4200" b="1" dirty="0" smtClean="0">
                <a:solidFill>
                  <a:srgbClr val="00B050"/>
                </a:solidFill>
                <a:latin typeface="Arial" charset="0"/>
              </a:rPr>
              <a:t> S</a:t>
            </a:r>
            <a:r>
              <a:rPr lang="en-US" sz="3600" b="1" dirty="0" smtClean="0">
                <a:solidFill>
                  <a:srgbClr val="00B050"/>
                </a:solidFill>
                <a:latin typeface="Arial" charset="0"/>
              </a:rPr>
              <a:t>tate</a:t>
            </a:r>
            <a:r>
              <a:rPr lang="en-US" sz="4200" b="1" dirty="0" smtClean="0">
                <a:solidFill>
                  <a:srgbClr val="00B050"/>
                </a:solidFill>
                <a:latin typeface="Arial" charset="0"/>
              </a:rPr>
              <a:t> BOP</a:t>
            </a:r>
            <a:r>
              <a:rPr lang="en-US" sz="3600" b="1" dirty="0" smtClean="0">
                <a:solidFill>
                  <a:srgbClr val="00B050"/>
                </a:solidFill>
                <a:latin typeface="Arial" charset="0"/>
              </a:rPr>
              <a:t>s</a:t>
            </a:r>
            <a:endParaRPr lang="en-US" sz="4200" b="1" dirty="0">
              <a:solidFill>
                <a:srgbClr val="00B050"/>
              </a:solidFill>
              <a:effectLst/>
              <a:latin typeface="Arial" charset="0"/>
            </a:endParaRPr>
          </a:p>
        </p:txBody>
      </p:sp>
    </p:spTree>
    <p:extLst>
      <p:ext uri="{BB962C8B-B14F-4D97-AF65-F5344CB8AC3E}">
        <p14:creationId xmlns:p14="http://schemas.microsoft.com/office/powerpoint/2010/main" val="401560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noChangeArrowheads="1"/>
          </p:cNvSpPr>
          <p:nvPr>
            <p:ph sz="quarter" idx="1"/>
          </p:nvPr>
        </p:nvSpPr>
        <p:spPr>
          <a:xfrm>
            <a:off x="256032" y="1518891"/>
            <a:ext cx="8887968" cy="4462272"/>
          </a:xfrm>
        </p:spPr>
        <p:txBody>
          <a:bodyPr>
            <a:normAutofit fontScale="92500" lnSpcReduction="10000"/>
          </a:bodyPr>
          <a:lstStyle/>
          <a:p>
            <a:pPr marL="347663" indent="-347663">
              <a:lnSpc>
                <a:spcPct val="105000"/>
              </a:lnSpc>
              <a:spcBef>
                <a:spcPts val="0"/>
              </a:spcBef>
              <a:buClrTx/>
              <a:buSzPct val="100000"/>
              <a:buFont typeface="Wingdings" panose="05000000000000000000" pitchFamily="2" charset="2"/>
              <a:buChar char="Ø"/>
            </a:pPr>
            <a:r>
              <a:rPr lang="en-US" sz="2600" b="1" dirty="0" smtClean="0">
                <a:latin typeface="Arial" charset="0"/>
              </a:rPr>
              <a:t>Each State BOP adopts their own regulations from USP all or in part</a:t>
            </a:r>
          </a:p>
          <a:p>
            <a:pPr marL="347663" indent="-347663">
              <a:lnSpc>
                <a:spcPct val="105000"/>
              </a:lnSpc>
              <a:spcBef>
                <a:spcPts val="1000"/>
              </a:spcBef>
              <a:buClrTx/>
              <a:buSzPct val="100000"/>
              <a:buFont typeface="Wingdings" panose="05000000000000000000" pitchFamily="2" charset="2"/>
              <a:buChar char="Ø"/>
            </a:pPr>
            <a:r>
              <a:rPr lang="en-US" sz="2600" b="1" dirty="0" smtClean="0">
                <a:latin typeface="Arial" charset="0"/>
              </a:rPr>
              <a:t>Each State provides their own inspection &amp; enforcement</a:t>
            </a:r>
          </a:p>
          <a:p>
            <a:pPr marL="347663" indent="-347663">
              <a:lnSpc>
                <a:spcPct val="120000"/>
              </a:lnSpc>
              <a:spcBef>
                <a:spcPts val="800"/>
              </a:spcBef>
              <a:buClrTx/>
              <a:buSzPct val="100000"/>
              <a:buFont typeface="Wingdings" panose="05000000000000000000" pitchFamily="2" charset="2"/>
              <a:buChar char="Ø"/>
            </a:pPr>
            <a:r>
              <a:rPr lang="en-US" sz="2600" b="1" dirty="0" smtClean="0">
                <a:latin typeface="Arial" charset="0"/>
              </a:rPr>
              <a:t>Know your State BOP regulations!</a:t>
            </a:r>
          </a:p>
          <a:p>
            <a:pPr marL="713423" lvl="1" indent="-347663">
              <a:lnSpc>
                <a:spcPct val="120000"/>
              </a:lnSpc>
              <a:spcBef>
                <a:spcPts val="0"/>
              </a:spcBef>
              <a:buClrTx/>
              <a:buSzPct val="100000"/>
              <a:buFont typeface="Wingdings" panose="05000000000000000000" pitchFamily="2" charset="2"/>
              <a:buChar char="Ø"/>
            </a:pPr>
            <a:r>
              <a:rPr lang="en-US" sz="2400" b="1" dirty="0" smtClean="0">
                <a:latin typeface="Arial" charset="0"/>
              </a:rPr>
              <a:t>http://</a:t>
            </a:r>
            <a:r>
              <a:rPr lang="en-US" sz="2400" b="1" dirty="0">
                <a:solidFill>
                  <a:srgbClr val="00B050"/>
                </a:solidFill>
                <a:latin typeface="Arial" charset="0"/>
                <a:hlinkClick r:id="rId3"/>
              </a:rPr>
              <a:t>www.clinicaliq.com/797-state-survey</a:t>
            </a:r>
            <a:r>
              <a:rPr lang="en-US" sz="2400" b="1" dirty="0">
                <a:solidFill>
                  <a:srgbClr val="00B050"/>
                </a:solidFill>
                <a:latin typeface="Arial" charset="0"/>
              </a:rPr>
              <a:t> </a:t>
            </a:r>
            <a:endParaRPr lang="en-US" sz="2400" b="1" dirty="0" smtClean="0">
              <a:latin typeface="Arial" charset="0"/>
            </a:endParaRPr>
          </a:p>
          <a:p>
            <a:pPr marL="347663" indent="-347663">
              <a:lnSpc>
                <a:spcPct val="120000"/>
              </a:lnSpc>
              <a:spcBef>
                <a:spcPts val="800"/>
              </a:spcBef>
              <a:buClrTx/>
              <a:buSzPct val="100000"/>
              <a:buFont typeface="Wingdings" panose="05000000000000000000" pitchFamily="2" charset="2"/>
              <a:buChar char="Ø"/>
            </a:pPr>
            <a:r>
              <a:rPr lang="en-US" sz="2600" b="1" dirty="0" smtClean="0">
                <a:latin typeface="Arial" charset="0"/>
              </a:rPr>
              <a:t>For example in Texas for low and medium risk CSPs</a:t>
            </a:r>
          </a:p>
          <a:p>
            <a:pPr marL="713423" lvl="1" indent="-347663">
              <a:lnSpc>
                <a:spcPct val="105000"/>
              </a:lnSpc>
              <a:spcBef>
                <a:spcPts val="600"/>
              </a:spcBef>
              <a:buClrTx/>
              <a:buSzPct val="100000"/>
              <a:buFont typeface="Wingdings" panose="05000000000000000000" pitchFamily="2" charset="2"/>
              <a:buChar char="Ø"/>
            </a:pPr>
            <a:r>
              <a:rPr lang="en-US" sz="2400" b="1" dirty="0" smtClean="0">
                <a:latin typeface="Arial" charset="0"/>
              </a:rPr>
              <a:t>Allows use of CAI outside in ISO Class 7 room if meets the criteria in USP 797</a:t>
            </a:r>
          </a:p>
          <a:p>
            <a:pPr marL="713423" lvl="1" indent="-347663">
              <a:lnSpc>
                <a:spcPct val="105000"/>
              </a:lnSpc>
              <a:spcBef>
                <a:spcPts val="600"/>
              </a:spcBef>
              <a:buClrTx/>
              <a:buSzPct val="100000"/>
              <a:buFont typeface="Wingdings" panose="05000000000000000000" pitchFamily="2" charset="2"/>
              <a:buChar char="Ø"/>
            </a:pPr>
            <a:r>
              <a:rPr lang="en-US" sz="2400" b="1" dirty="0" smtClean="0">
                <a:latin typeface="Arial" charset="0"/>
              </a:rPr>
              <a:t>However, their rules interpretation requires an ISO Class 8 Ante-Area with hands free sink operation and full garb for all compounding regardless of meeting criteria for CAI use</a:t>
            </a:r>
          </a:p>
        </p:txBody>
      </p:sp>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S</a:t>
            </a:r>
            <a:r>
              <a:rPr lang="en-US" sz="3600" b="1" dirty="0" smtClean="0">
                <a:solidFill>
                  <a:srgbClr val="00B050"/>
                </a:solidFill>
                <a:latin typeface="Arial" charset="0"/>
              </a:rPr>
              <a:t>tate</a:t>
            </a:r>
            <a:r>
              <a:rPr lang="en-US" sz="2400" b="1" dirty="0" smtClean="0">
                <a:solidFill>
                  <a:srgbClr val="00B050"/>
                </a:solidFill>
                <a:latin typeface="Arial" charset="0"/>
              </a:rPr>
              <a:t> </a:t>
            </a:r>
            <a:r>
              <a:rPr lang="en-US" sz="4200" b="1" dirty="0" smtClean="0">
                <a:solidFill>
                  <a:srgbClr val="00B050"/>
                </a:solidFill>
                <a:latin typeface="Arial" charset="0"/>
              </a:rPr>
              <a:t>B</a:t>
            </a:r>
            <a:r>
              <a:rPr lang="en-US" sz="3600" b="1" dirty="0" smtClean="0">
                <a:solidFill>
                  <a:srgbClr val="00B050"/>
                </a:solidFill>
                <a:latin typeface="Arial" charset="0"/>
              </a:rPr>
              <a:t>oards</a:t>
            </a:r>
            <a:r>
              <a:rPr lang="en-US" sz="2400" b="1" dirty="0" smtClean="0">
                <a:solidFill>
                  <a:srgbClr val="00B050"/>
                </a:solidFill>
                <a:latin typeface="Arial" charset="0"/>
              </a:rPr>
              <a:t> </a:t>
            </a:r>
            <a:r>
              <a:rPr lang="en-US" sz="3600" b="1" dirty="0" smtClean="0">
                <a:solidFill>
                  <a:srgbClr val="00B050"/>
                </a:solidFill>
                <a:latin typeface="Arial" charset="0"/>
              </a:rPr>
              <a:t>of</a:t>
            </a:r>
            <a:r>
              <a:rPr lang="en-US" sz="2400" b="1" dirty="0" smtClean="0">
                <a:solidFill>
                  <a:srgbClr val="00B050"/>
                </a:solidFill>
                <a:latin typeface="Arial" charset="0"/>
              </a:rPr>
              <a:t> </a:t>
            </a:r>
            <a:r>
              <a:rPr lang="en-US" sz="4200" b="1" dirty="0" smtClean="0">
                <a:solidFill>
                  <a:srgbClr val="00B050"/>
                </a:solidFill>
                <a:latin typeface="Arial" charset="0"/>
              </a:rPr>
              <a:t>P</a:t>
            </a:r>
            <a:r>
              <a:rPr lang="en-US" sz="3600" b="1" dirty="0" smtClean="0">
                <a:solidFill>
                  <a:srgbClr val="00B050"/>
                </a:solidFill>
                <a:latin typeface="Arial" charset="0"/>
              </a:rPr>
              <a:t>harmacy</a:t>
            </a:r>
            <a:r>
              <a:rPr lang="en-US" sz="2400" b="1" dirty="0" smtClean="0">
                <a:solidFill>
                  <a:srgbClr val="00B050"/>
                </a:solidFill>
                <a:latin typeface="Arial" charset="0"/>
              </a:rPr>
              <a:t> </a:t>
            </a:r>
            <a:r>
              <a:rPr lang="en-US" sz="4200" b="1" dirty="0" smtClean="0">
                <a:solidFill>
                  <a:srgbClr val="00B050"/>
                </a:solidFill>
                <a:latin typeface="Arial" charset="0"/>
              </a:rPr>
              <a:t>(BOP</a:t>
            </a:r>
            <a:r>
              <a:rPr lang="en-US" sz="3600" b="1" dirty="0">
                <a:solidFill>
                  <a:srgbClr val="00B050"/>
                </a:solidFill>
                <a:latin typeface="Arial" charset="0"/>
              </a:rPr>
              <a:t>s </a:t>
            </a:r>
            <a:r>
              <a:rPr lang="en-US" sz="3600" b="1" dirty="0" smtClean="0">
                <a:solidFill>
                  <a:srgbClr val="00B050"/>
                </a:solidFill>
                <a:latin typeface="Arial" charset="0"/>
              </a:rPr>
              <a:t>)</a:t>
            </a:r>
            <a:endParaRPr lang="en-US" sz="3600" b="1" dirty="0">
              <a:solidFill>
                <a:srgbClr val="00B050"/>
              </a:solidFill>
              <a:effectLst/>
              <a:latin typeface="Arial" charset="0"/>
            </a:endParaRPr>
          </a:p>
        </p:txBody>
      </p:sp>
    </p:spTree>
    <p:extLst>
      <p:ext uri="{BB962C8B-B14F-4D97-AF65-F5344CB8AC3E}">
        <p14:creationId xmlns:p14="http://schemas.microsoft.com/office/powerpoint/2010/main" val="165212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noChangeArrowheads="1"/>
          </p:cNvSpPr>
          <p:nvPr>
            <p:ph sz="quarter" idx="1"/>
          </p:nvPr>
        </p:nvSpPr>
        <p:spPr>
          <a:xfrm>
            <a:off x="256032" y="1518891"/>
            <a:ext cx="8887968" cy="2672109"/>
          </a:xfrm>
        </p:spPr>
        <p:txBody>
          <a:bodyPr>
            <a:normAutofit fontScale="85000" lnSpcReduction="10000"/>
          </a:bodyPr>
          <a:lstStyle/>
          <a:p>
            <a:pPr marL="347663" indent="-347663">
              <a:lnSpc>
                <a:spcPct val="120000"/>
              </a:lnSpc>
              <a:spcBef>
                <a:spcPts val="0"/>
              </a:spcBef>
              <a:buClrTx/>
              <a:buSzPct val="100000"/>
              <a:buFont typeface="Wingdings" panose="05000000000000000000" pitchFamily="2" charset="2"/>
              <a:buChar char="Ø"/>
            </a:pPr>
            <a:r>
              <a:rPr lang="en-US" sz="2600" b="1" dirty="0" smtClean="0">
                <a:latin typeface="Arial" charset="0"/>
              </a:rPr>
              <a:t>Inspector Training</a:t>
            </a:r>
          </a:p>
          <a:p>
            <a:pPr marL="713423" lvl="1" indent="-347663">
              <a:lnSpc>
                <a:spcPct val="120000"/>
              </a:lnSpc>
              <a:spcBef>
                <a:spcPts val="0"/>
              </a:spcBef>
              <a:buClrTx/>
              <a:buSzPct val="100000"/>
              <a:buFont typeface="Wingdings" panose="05000000000000000000" pitchFamily="2" charset="2"/>
              <a:buChar char="Ø"/>
            </a:pPr>
            <a:r>
              <a:rPr lang="en-US" sz="2400" b="1" dirty="0" smtClean="0">
                <a:solidFill>
                  <a:schemeClr val="tx1">
                    <a:lumMod val="95000"/>
                    <a:lumOff val="5000"/>
                  </a:schemeClr>
                </a:solidFill>
                <a:latin typeface="Arial" charset="0"/>
              </a:rPr>
              <a:t>Critical Point Training</a:t>
            </a:r>
          </a:p>
          <a:p>
            <a:pPr marL="987743" lvl="2" indent="-347663">
              <a:lnSpc>
                <a:spcPct val="120000"/>
              </a:lnSpc>
              <a:spcBef>
                <a:spcPts val="400"/>
              </a:spcBef>
              <a:buClrTx/>
              <a:buSzPct val="100000"/>
              <a:buFont typeface="Wingdings" panose="05000000000000000000" pitchFamily="2" charset="2"/>
              <a:buChar char="Ø"/>
            </a:pPr>
            <a:r>
              <a:rPr lang="en-US" sz="2200" b="1" dirty="0" smtClean="0">
                <a:solidFill>
                  <a:schemeClr val="tx1">
                    <a:lumMod val="95000"/>
                    <a:lumOff val="5000"/>
                  </a:schemeClr>
                </a:solidFill>
                <a:latin typeface="Arial" charset="0"/>
              </a:rPr>
              <a:t>Knowledge of Engineering Controls</a:t>
            </a:r>
          </a:p>
          <a:p>
            <a:pPr marL="987743" lvl="2" indent="-347663">
              <a:lnSpc>
                <a:spcPct val="120000"/>
              </a:lnSpc>
              <a:spcBef>
                <a:spcPts val="400"/>
              </a:spcBef>
              <a:buClrTx/>
              <a:buSzPct val="100000"/>
              <a:buFont typeface="Wingdings" panose="05000000000000000000" pitchFamily="2" charset="2"/>
              <a:buChar char="Ø"/>
            </a:pPr>
            <a:r>
              <a:rPr lang="en-US" sz="2200" b="1" dirty="0" smtClean="0">
                <a:solidFill>
                  <a:schemeClr val="tx1">
                    <a:lumMod val="95000"/>
                    <a:lumOff val="5000"/>
                  </a:schemeClr>
                </a:solidFill>
                <a:latin typeface="Arial" charset="0"/>
              </a:rPr>
              <a:t>Knowledge and demonstration of “first air”</a:t>
            </a:r>
          </a:p>
          <a:p>
            <a:pPr marL="987743" lvl="2" indent="-347663">
              <a:lnSpc>
                <a:spcPct val="120000"/>
              </a:lnSpc>
              <a:spcBef>
                <a:spcPts val="400"/>
              </a:spcBef>
              <a:buClrTx/>
              <a:buSzPct val="100000"/>
              <a:buFont typeface="Wingdings" panose="05000000000000000000" pitchFamily="2" charset="2"/>
              <a:buChar char="Ø"/>
            </a:pPr>
            <a:r>
              <a:rPr lang="en-US" sz="2200" b="1" dirty="0" smtClean="0">
                <a:solidFill>
                  <a:schemeClr val="tx1">
                    <a:lumMod val="95000"/>
                    <a:lumOff val="5000"/>
                  </a:schemeClr>
                </a:solidFill>
                <a:latin typeface="Arial" charset="0"/>
              </a:rPr>
              <a:t>Reference Certification Cards (see attachment)</a:t>
            </a:r>
          </a:p>
          <a:p>
            <a:pPr marL="347663" indent="-347663">
              <a:lnSpc>
                <a:spcPct val="120000"/>
              </a:lnSpc>
              <a:spcBef>
                <a:spcPts val="1000"/>
              </a:spcBef>
              <a:buClrTx/>
              <a:buSzPct val="100000"/>
              <a:buFont typeface="Wingdings" panose="05000000000000000000" pitchFamily="2" charset="2"/>
              <a:buChar char="Ø"/>
            </a:pPr>
            <a:r>
              <a:rPr lang="en-US" sz="2600" b="1" dirty="0" smtClean="0">
                <a:latin typeface="Arial" charset="0"/>
              </a:rPr>
              <a:t>Trend toward requiring CAG-003 and Accredited Certifiers</a:t>
            </a:r>
            <a:endParaRPr lang="en-US" sz="2500" b="1" dirty="0" smtClean="0">
              <a:latin typeface="Arial" charset="0"/>
            </a:endParaRPr>
          </a:p>
        </p:txBody>
      </p:sp>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S</a:t>
            </a:r>
            <a:r>
              <a:rPr lang="en-US" sz="3600" b="1" dirty="0" smtClean="0">
                <a:solidFill>
                  <a:srgbClr val="00B050"/>
                </a:solidFill>
                <a:latin typeface="Arial" charset="0"/>
              </a:rPr>
              <a:t>tate</a:t>
            </a:r>
            <a:r>
              <a:rPr lang="en-US" sz="2400" b="1" dirty="0" smtClean="0">
                <a:solidFill>
                  <a:srgbClr val="00B050"/>
                </a:solidFill>
                <a:latin typeface="Arial" charset="0"/>
              </a:rPr>
              <a:t> </a:t>
            </a:r>
            <a:r>
              <a:rPr lang="en-US" sz="4200" b="1" dirty="0" smtClean="0">
                <a:solidFill>
                  <a:srgbClr val="00B050"/>
                </a:solidFill>
                <a:latin typeface="Arial" charset="0"/>
              </a:rPr>
              <a:t>B</a:t>
            </a:r>
            <a:r>
              <a:rPr lang="en-US" sz="3600" b="1" dirty="0" smtClean="0">
                <a:solidFill>
                  <a:srgbClr val="00B050"/>
                </a:solidFill>
                <a:latin typeface="Arial" charset="0"/>
              </a:rPr>
              <a:t>oards</a:t>
            </a:r>
            <a:r>
              <a:rPr lang="en-US" sz="2400" b="1" dirty="0" smtClean="0">
                <a:solidFill>
                  <a:srgbClr val="00B050"/>
                </a:solidFill>
                <a:latin typeface="Arial" charset="0"/>
              </a:rPr>
              <a:t> </a:t>
            </a:r>
            <a:r>
              <a:rPr lang="en-US" sz="3600" b="1" dirty="0" smtClean="0">
                <a:solidFill>
                  <a:srgbClr val="00B050"/>
                </a:solidFill>
                <a:latin typeface="Arial" charset="0"/>
              </a:rPr>
              <a:t>of</a:t>
            </a:r>
            <a:r>
              <a:rPr lang="en-US" sz="2400" b="1" dirty="0" smtClean="0">
                <a:solidFill>
                  <a:srgbClr val="00B050"/>
                </a:solidFill>
                <a:latin typeface="Arial" charset="0"/>
              </a:rPr>
              <a:t> </a:t>
            </a:r>
            <a:r>
              <a:rPr lang="en-US" sz="4200" b="1" dirty="0" smtClean="0">
                <a:solidFill>
                  <a:srgbClr val="00B050"/>
                </a:solidFill>
                <a:latin typeface="Arial" charset="0"/>
              </a:rPr>
              <a:t>P</a:t>
            </a:r>
            <a:r>
              <a:rPr lang="en-US" sz="3600" b="1" dirty="0" smtClean="0">
                <a:solidFill>
                  <a:srgbClr val="00B050"/>
                </a:solidFill>
                <a:latin typeface="Arial" charset="0"/>
              </a:rPr>
              <a:t>harmacy</a:t>
            </a:r>
            <a:r>
              <a:rPr lang="en-US" sz="2400" b="1" dirty="0" smtClean="0">
                <a:solidFill>
                  <a:srgbClr val="00B050"/>
                </a:solidFill>
                <a:latin typeface="Arial" charset="0"/>
              </a:rPr>
              <a:t> </a:t>
            </a:r>
            <a:r>
              <a:rPr lang="en-US" sz="4200" b="1" dirty="0" smtClean="0">
                <a:solidFill>
                  <a:srgbClr val="00B050"/>
                </a:solidFill>
                <a:latin typeface="Arial" charset="0"/>
              </a:rPr>
              <a:t>(BOP</a:t>
            </a:r>
            <a:r>
              <a:rPr lang="en-US" sz="3600" b="1" dirty="0">
                <a:solidFill>
                  <a:srgbClr val="00B050"/>
                </a:solidFill>
                <a:latin typeface="Arial" charset="0"/>
              </a:rPr>
              <a:t>s </a:t>
            </a:r>
            <a:r>
              <a:rPr lang="en-US" sz="3600" b="1" dirty="0" smtClean="0">
                <a:solidFill>
                  <a:srgbClr val="00B050"/>
                </a:solidFill>
                <a:latin typeface="Arial" charset="0"/>
              </a:rPr>
              <a:t>)</a:t>
            </a:r>
            <a:endParaRPr lang="en-US" sz="3600" b="1" dirty="0">
              <a:solidFill>
                <a:srgbClr val="00B050"/>
              </a:solidFill>
              <a:effectLst/>
              <a:latin typeface="Arial" charset="0"/>
            </a:endParaRPr>
          </a:p>
        </p:txBody>
      </p:sp>
    </p:spTree>
    <p:extLst>
      <p:ext uri="{BB962C8B-B14F-4D97-AF65-F5344CB8AC3E}">
        <p14:creationId xmlns:p14="http://schemas.microsoft.com/office/powerpoint/2010/main" val="370929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
        <p:nvSpPr>
          <p:cNvPr id="9" name="Rectangle 10"/>
          <p:cNvSpPr txBox="1">
            <a:spLocks noChangeArrowheads="1"/>
          </p:cNvSpPr>
          <p:nvPr/>
        </p:nvSpPr>
        <p:spPr>
          <a:xfrm>
            <a:off x="256032" y="1518891"/>
            <a:ext cx="8887968" cy="446227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7663" indent="-347663">
              <a:spcBef>
                <a:spcPts val="0"/>
              </a:spcBef>
              <a:buClrTx/>
              <a:buSzPct val="100000"/>
              <a:buFont typeface="Wingdings" panose="05000000000000000000" pitchFamily="2" charset="2"/>
              <a:buChar char="Ø"/>
            </a:pPr>
            <a:r>
              <a:rPr lang="en-US" b="1" dirty="0" smtClean="0">
                <a:latin typeface="Arial" charset="0"/>
              </a:rPr>
              <a:t>Hazardous Drug Handling in Healthcare Settings</a:t>
            </a:r>
          </a:p>
          <a:p>
            <a:pPr marL="713423" lvl="1" indent="-347663">
              <a:spcBef>
                <a:spcPts val="400"/>
              </a:spcBef>
              <a:buClrTx/>
              <a:buSzPct val="100000"/>
              <a:buFont typeface="Wingdings" panose="05000000000000000000" pitchFamily="2" charset="2"/>
              <a:buChar char="Ø"/>
            </a:pPr>
            <a:r>
              <a:rPr lang="en-US" sz="2200" b="1" dirty="0" smtClean="0">
                <a:solidFill>
                  <a:schemeClr val="tx1">
                    <a:lumMod val="95000"/>
                    <a:lumOff val="5000"/>
                  </a:schemeClr>
                </a:solidFill>
                <a:latin typeface="Arial" charset="0"/>
              </a:rPr>
              <a:t>Released for public comment March 28, 2014</a:t>
            </a:r>
          </a:p>
          <a:p>
            <a:pPr marL="713423" lvl="1" indent="-347663">
              <a:spcBef>
                <a:spcPts val="400"/>
              </a:spcBef>
              <a:buClrTx/>
              <a:buSzPct val="100000"/>
              <a:buFont typeface="Wingdings" panose="05000000000000000000" pitchFamily="2" charset="2"/>
              <a:buChar char="Ø"/>
            </a:pPr>
            <a:r>
              <a:rPr lang="en-US" sz="2200" b="1" dirty="0" smtClean="0">
                <a:solidFill>
                  <a:schemeClr val="tx1">
                    <a:lumMod val="95000"/>
                    <a:lumOff val="5000"/>
                  </a:schemeClr>
                </a:solidFill>
                <a:latin typeface="Arial" charset="0"/>
                <a:hlinkClick r:id="rId3"/>
              </a:rPr>
              <a:t>http://www.usp.org/usp-nf/notices/compounding-notice</a:t>
            </a:r>
            <a:endParaRPr lang="en-US" sz="2200" b="1" dirty="0">
              <a:latin typeface="Arial" charset="0"/>
            </a:endParaRPr>
          </a:p>
          <a:p>
            <a:pPr marL="347663" indent="-347663">
              <a:spcBef>
                <a:spcPts val="1200"/>
              </a:spcBef>
              <a:buClrTx/>
              <a:buSzPct val="100000"/>
              <a:buFont typeface="Wingdings" panose="05000000000000000000" pitchFamily="2" charset="2"/>
              <a:buChar char="Ø"/>
            </a:pPr>
            <a:r>
              <a:rPr lang="en-US" b="1" dirty="0" smtClean="0">
                <a:latin typeface="Arial" charset="0"/>
              </a:rPr>
              <a:t>Reference NIOSH Hazardous Drug Lists</a:t>
            </a:r>
            <a:endParaRPr lang="en-US" b="1" dirty="0">
              <a:latin typeface="Arial" charset="0"/>
            </a:endParaRPr>
          </a:p>
          <a:p>
            <a:pPr marL="713423" lvl="1" indent="-347663">
              <a:spcBef>
                <a:spcPts val="400"/>
              </a:spcBef>
              <a:buClrTx/>
              <a:buSzPct val="100000"/>
              <a:buFont typeface="Wingdings" panose="05000000000000000000" pitchFamily="2" charset="2"/>
              <a:buChar char="Ø"/>
            </a:pPr>
            <a:r>
              <a:rPr lang="en-US" sz="2200" b="1" dirty="0" smtClean="0">
                <a:solidFill>
                  <a:schemeClr val="tx1">
                    <a:lumMod val="95000"/>
                    <a:lumOff val="5000"/>
                  </a:schemeClr>
                </a:solidFill>
                <a:latin typeface="Arial" charset="0"/>
                <a:hlinkClick r:id="rId4"/>
              </a:rPr>
              <a:t>http</a:t>
            </a:r>
            <a:r>
              <a:rPr lang="en-US" sz="2200" b="1" dirty="0">
                <a:solidFill>
                  <a:schemeClr val="tx1">
                    <a:lumMod val="95000"/>
                    <a:lumOff val="5000"/>
                  </a:schemeClr>
                </a:solidFill>
                <a:latin typeface="Arial" charset="0"/>
                <a:hlinkClick r:id="rId4"/>
              </a:rPr>
              <a:t>://</a:t>
            </a:r>
            <a:r>
              <a:rPr lang="en-US" sz="2200" b="1" dirty="0" smtClean="0">
                <a:solidFill>
                  <a:schemeClr val="tx1">
                    <a:lumMod val="95000"/>
                    <a:lumOff val="5000"/>
                  </a:schemeClr>
                </a:solidFill>
                <a:latin typeface="Arial" charset="0"/>
                <a:hlinkClick r:id="rId4"/>
              </a:rPr>
              <a:t>www.cdc.gov/niosh/topcis/hazardous</a:t>
            </a:r>
            <a:endParaRPr lang="en-US" sz="2200" b="1" dirty="0" smtClean="0">
              <a:solidFill>
                <a:schemeClr val="tx1">
                  <a:lumMod val="95000"/>
                  <a:lumOff val="5000"/>
                </a:schemeClr>
              </a:solidFill>
              <a:latin typeface="Arial" charset="0"/>
            </a:endParaRPr>
          </a:p>
        </p:txBody>
      </p:sp>
    </p:spTree>
    <p:extLst>
      <p:ext uri="{BB962C8B-B14F-4D97-AF65-F5344CB8AC3E}">
        <p14:creationId xmlns:p14="http://schemas.microsoft.com/office/powerpoint/2010/main" val="194501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noChangeArrowheads="1"/>
          </p:cNvSpPr>
          <p:nvPr>
            <p:ph sz="quarter" idx="1"/>
          </p:nvPr>
        </p:nvSpPr>
        <p:spPr>
          <a:xfrm>
            <a:off x="256032" y="1620837"/>
            <a:ext cx="8887968" cy="4808538"/>
          </a:xfrm>
        </p:spPr>
        <p:txBody>
          <a:bodyPr>
            <a:normAutofit/>
          </a:bodyPr>
          <a:lstStyle/>
          <a:p>
            <a:pPr marL="347663" indent="-347663">
              <a:lnSpc>
                <a:spcPct val="110000"/>
              </a:lnSpc>
              <a:buClrTx/>
              <a:buSzPct val="100000"/>
              <a:buFont typeface="Wingdings" panose="05000000000000000000" pitchFamily="2" charset="2"/>
              <a:buChar char="Ø"/>
            </a:pPr>
            <a:r>
              <a:rPr lang="en-US" b="1" dirty="0">
                <a:latin typeface="Arial" panose="020B0604020202020204" pitchFamily="34" charset="0"/>
                <a:cs typeface="Arial" panose="020B0604020202020204" pitchFamily="34" charset="0"/>
              </a:rPr>
              <a:t>Facility requirements </a:t>
            </a:r>
            <a:r>
              <a:rPr lang="en-US" b="1" dirty="0" smtClean="0">
                <a:latin typeface="Arial" panose="020B0604020202020204" pitchFamily="34" charset="0"/>
                <a:cs typeface="Arial" panose="020B0604020202020204" pitchFamily="34" charset="0"/>
              </a:rPr>
              <a:t>that differ </a:t>
            </a:r>
            <a:r>
              <a:rPr lang="en-US" b="1" dirty="0">
                <a:latin typeface="Arial" panose="020B0604020202020204" pitchFamily="34" charset="0"/>
                <a:cs typeface="Arial" panose="020B0604020202020204" pitchFamily="34" charset="0"/>
              </a:rPr>
              <a:t>from the current USP general chapter </a:t>
            </a:r>
            <a:r>
              <a:rPr lang="en-US" b="1" dirty="0" smtClean="0">
                <a:latin typeface="Arial" panose="020B0604020202020204" pitchFamily="34" charset="0"/>
                <a:cs typeface="Arial" panose="020B0604020202020204" pitchFamily="34" charset="0"/>
              </a:rPr>
              <a:t>&lt;797&gt; include </a:t>
            </a:r>
            <a:r>
              <a:rPr lang="en-US" b="1" dirty="0">
                <a:latin typeface="Arial" panose="020B0604020202020204" pitchFamily="34" charset="0"/>
                <a:cs typeface="Arial" panose="020B0604020202020204" pitchFamily="34" charset="0"/>
              </a:rPr>
              <a:t>the following:</a:t>
            </a:r>
          </a:p>
          <a:p>
            <a:pPr marL="366712" lvl="1" indent="0">
              <a:lnSpc>
                <a:spcPct val="110000"/>
              </a:lnSpc>
              <a:spcBef>
                <a:spcPts val="400"/>
              </a:spcBef>
              <a:buClrTx/>
              <a:buSzPct val="100000"/>
              <a:buNone/>
            </a:pPr>
            <a:r>
              <a:rPr lang="en-US" sz="2200" b="1" dirty="0">
                <a:latin typeface="Arial" panose="020B0604020202020204" pitchFamily="34" charset="0"/>
                <a:cs typeface="Arial" panose="020B0604020202020204" pitchFamily="34" charset="0"/>
              </a:rPr>
              <a:t>1. Elimination of the </a:t>
            </a:r>
            <a:r>
              <a:rPr lang="en-US" sz="2200" b="1" dirty="0" smtClean="0">
                <a:latin typeface="Arial" panose="020B0604020202020204" pitchFamily="34" charset="0"/>
                <a:cs typeface="Arial" panose="020B0604020202020204" pitchFamily="34" charset="0"/>
              </a:rPr>
              <a:t>low </a:t>
            </a:r>
            <a:r>
              <a:rPr lang="en-US" sz="2200" b="1" dirty="0">
                <a:latin typeface="Arial" panose="020B0604020202020204" pitchFamily="34" charset="0"/>
                <a:cs typeface="Arial" panose="020B0604020202020204" pitchFamily="34" charset="0"/>
              </a:rPr>
              <a:t>volume </a:t>
            </a:r>
            <a:r>
              <a:rPr lang="en-US" sz="2200" b="1" dirty="0" smtClean="0">
                <a:latin typeface="Arial" panose="020B0604020202020204" pitchFamily="34" charset="0"/>
                <a:cs typeface="Arial" panose="020B0604020202020204" pitchFamily="34" charset="0"/>
              </a:rPr>
              <a:t>exemption</a:t>
            </a:r>
          </a:p>
          <a:p>
            <a:pPr marL="1030288" lvl="2" indent="-298450">
              <a:lnSpc>
                <a:spcPct val="110000"/>
              </a:lnSpc>
              <a:spcBef>
                <a:spcPts val="400"/>
              </a:spcBef>
              <a:buClrTx/>
              <a:buSzPct val="1000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All hazardous drug </a:t>
            </a:r>
            <a:r>
              <a:rPr lang="en-US" sz="2000" b="1" dirty="0">
                <a:latin typeface="Arial" panose="020B0604020202020204" pitchFamily="34" charset="0"/>
                <a:cs typeface="Arial" panose="020B0604020202020204" pitchFamily="34" charset="0"/>
              </a:rPr>
              <a:t>compounding shall be done in a separate area designated for hazardous drug </a:t>
            </a:r>
            <a:r>
              <a:rPr lang="en-US" sz="2000" b="1" dirty="0" smtClean="0">
                <a:latin typeface="Arial" panose="020B0604020202020204" pitchFamily="34" charset="0"/>
                <a:cs typeface="Arial" panose="020B0604020202020204" pitchFamily="34" charset="0"/>
              </a:rPr>
              <a:t>compounding</a:t>
            </a:r>
            <a:endParaRPr lang="en-US" sz="2000" b="1" dirty="0">
              <a:latin typeface="Arial" panose="020B0604020202020204" pitchFamily="34" charset="0"/>
              <a:cs typeface="Arial" panose="020B0604020202020204" pitchFamily="34" charset="0"/>
            </a:endParaRPr>
          </a:p>
          <a:p>
            <a:pPr marL="366712" lvl="1" indent="0">
              <a:lnSpc>
                <a:spcPct val="110000"/>
              </a:lnSpc>
              <a:spcBef>
                <a:spcPts val="400"/>
              </a:spcBef>
              <a:buClrTx/>
              <a:buSzPct val="100000"/>
              <a:buNone/>
              <a:tabLst>
                <a:tab pos="682625" algn="l"/>
              </a:tabLst>
            </a:pPr>
            <a:r>
              <a:rPr lang="en-US" sz="2200" b="1" dirty="0">
                <a:latin typeface="Arial" panose="020B0604020202020204" pitchFamily="34" charset="0"/>
                <a:cs typeface="Arial" panose="020B0604020202020204" pitchFamily="34" charset="0"/>
              </a:rPr>
              <a:t>2. Allowance for a Containment Segregated Compounding </a:t>
            </a:r>
            <a:r>
              <a:rPr lang="en-US" sz="2200" b="1" dirty="0" smtClean="0">
                <a:latin typeface="Arial" panose="020B0604020202020204" pitchFamily="34" charset="0"/>
                <a:cs typeface="Arial" panose="020B0604020202020204" pitchFamily="34" charset="0"/>
              </a:rPr>
              <a:t>	Area </a:t>
            </a:r>
            <a:r>
              <a:rPr lang="en-US" sz="2200" b="1" dirty="0">
                <a:latin typeface="Arial" panose="020B0604020202020204" pitchFamily="34" charset="0"/>
                <a:cs typeface="Arial" panose="020B0604020202020204" pitchFamily="34" charset="0"/>
              </a:rPr>
              <a:t>(C-SCA</a:t>
            </a:r>
            <a:r>
              <a:rPr lang="en-US" sz="2200" b="1" dirty="0" smtClean="0">
                <a:latin typeface="Arial" panose="020B0604020202020204" pitchFamily="34" charset="0"/>
                <a:cs typeface="Arial" panose="020B0604020202020204" pitchFamily="34" charset="0"/>
              </a:rPr>
              <a:t>)</a:t>
            </a:r>
          </a:p>
          <a:p>
            <a:pPr marL="1030288" lvl="2" indent="-298450">
              <a:lnSpc>
                <a:spcPct val="110000"/>
              </a:lnSpc>
              <a:spcBef>
                <a:spcPts val="400"/>
              </a:spcBef>
              <a:buClrTx/>
              <a:buSzPct val="1000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separate, </a:t>
            </a:r>
            <a:r>
              <a:rPr lang="en-US" sz="2000" b="1" dirty="0" smtClean="0">
                <a:latin typeface="Arial" panose="020B0604020202020204" pitchFamily="34" charset="0"/>
                <a:cs typeface="Arial" panose="020B0604020202020204" pitchFamily="34" charset="0"/>
              </a:rPr>
              <a:t>negative pressure </a:t>
            </a:r>
            <a:r>
              <a:rPr lang="en-US" sz="2000" b="1" dirty="0">
                <a:latin typeface="Arial" panose="020B0604020202020204" pitchFamily="34" charset="0"/>
                <a:cs typeface="Arial" panose="020B0604020202020204" pitchFamily="34" charset="0"/>
              </a:rPr>
              <a:t>room with at least 12 air changes per hour for use with compounding hazardous </a:t>
            </a:r>
            <a:r>
              <a:rPr lang="en-US" sz="2000" b="1" dirty="0" smtClean="0">
                <a:latin typeface="Arial" panose="020B0604020202020204" pitchFamily="34" charset="0"/>
                <a:cs typeface="Arial" panose="020B0604020202020204" pitchFamily="34" charset="0"/>
              </a:rPr>
              <a:t>drugs</a:t>
            </a:r>
          </a:p>
          <a:p>
            <a:pPr lvl="2">
              <a:lnSpc>
                <a:spcPct val="110000"/>
              </a:lnSpc>
              <a:buClrTx/>
              <a:buFont typeface="Wingdings" panose="05000000000000000000" pitchFamily="2" charset="2"/>
              <a:buChar char="Ø"/>
            </a:pPr>
            <a:endParaRPr lang="en-US" sz="2200" b="1" dirty="0" smtClean="0">
              <a:latin typeface="Arial" panose="020B0604020202020204" pitchFamily="34" charset="0"/>
              <a:cs typeface="Arial" panose="020B0604020202020204" pitchFamily="34" charset="0"/>
            </a:endParaRPr>
          </a:p>
          <a:p>
            <a:pPr marL="0" indent="0">
              <a:lnSpc>
                <a:spcPct val="110000"/>
              </a:lnSpc>
              <a:buClrTx/>
              <a:buNone/>
            </a:pPr>
            <a:r>
              <a:rPr lang="en-US" sz="2000" b="1" dirty="0" smtClean="0">
                <a:solidFill>
                  <a:srgbClr val="00B050"/>
                </a:solidFill>
                <a:latin typeface="Arial" panose="020B0604020202020204" pitchFamily="34" charset="0"/>
                <a:cs typeface="Arial" panose="020B0604020202020204" pitchFamily="34" charset="0"/>
              </a:rPr>
              <a:t>Note:</a:t>
            </a:r>
            <a:r>
              <a:rPr lang="en-US" sz="2000" b="1" dirty="0" smtClean="0">
                <a:latin typeface="Arial" panose="020B0604020202020204" pitchFamily="34" charset="0"/>
                <a:cs typeface="Arial" panose="020B0604020202020204" pitchFamily="34" charset="0"/>
              </a:rPr>
              <a:t>  The differences will be reconciled to a revised &lt;797&gt;</a:t>
            </a:r>
          </a:p>
          <a:p>
            <a:pPr marL="0" indent="0">
              <a:lnSpc>
                <a:spcPct val="110000"/>
              </a:lnSpc>
              <a:buClrTx/>
              <a:buNone/>
            </a:pPr>
            <a:r>
              <a:rPr lang="en-US" sz="2000" b="1" dirty="0" smtClean="0">
                <a:solidFill>
                  <a:srgbClr val="00B050"/>
                </a:solidFill>
                <a:latin typeface="Arial" panose="020B0604020202020204" pitchFamily="34" charset="0"/>
                <a:cs typeface="Arial" panose="020B0604020202020204" pitchFamily="34" charset="0"/>
              </a:rPr>
              <a:t>Note:   </a:t>
            </a:r>
            <a:r>
              <a:rPr lang="en-US" sz="2000" b="1" dirty="0" smtClean="0">
                <a:latin typeface="Arial" panose="020B0604020202020204" pitchFamily="34" charset="0"/>
                <a:cs typeface="Arial" panose="020B0604020202020204" pitchFamily="34" charset="0"/>
              </a:rPr>
              <a:t>&lt;800&gt; will be harmonized with the NIOSH alert</a:t>
            </a:r>
            <a:endParaRPr lang="en-US" sz="2000" dirty="0">
              <a:latin typeface="Arial" panose="020B0604020202020204" pitchFamily="34" charset="0"/>
              <a:cs typeface="Arial" panose="020B0604020202020204" pitchFamily="34" charset="0"/>
            </a:endParaRPr>
          </a:p>
        </p:txBody>
      </p:sp>
      <p:sp>
        <p:nvSpPr>
          <p:cNvPr id="9"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Tree>
    <p:extLst>
      <p:ext uri="{BB962C8B-B14F-4D97-AF65-F5344CB8AC3E}">
        <p14:creationId xmlns:p14="http://schemas.microsoft.com/office/powerpoint/2010/main" val="415653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
        <p:nvSpPr>
          <p:cNvPr id="10" name="Rectangle 10"/>
          <p:cNvSpPr txBox="1">
            <a:spLocks noChangeArrowheads="1"/>
          </p:cNvSpPr>
          <p:nvPr/>
        </p:nvSpPr>
        <p:spPr>
          <a:xfrm>
            <a:off x="256032" y="1607970"/>
            <a:ext cx="8887968" cy="267210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7663" indent="-347663">
              <a:spcBef>
                <a:spcPts val="0"/>
              </a:spcBef>
              <a:buClrTx/>
              <a:buSzPct val="100000"/>
              <a:buFont typeface="Wingdings" panose="05000000000000000000" pitchFamily="2" charset="2"/>
              <a:buChar char="Ø"/>
            </a:pPr>
            <a:r>
              <a:rPr lang="en-US" sz="2600" b="1" dirty="0" smtClean="0">
                <a:latin typeface="Arial" charset="0"/>
              </a:rPr>
              <a:t>&lt;800&gt; will support sterile &amp; non-sterile compounding</a:t>
            </a:r>
          </a:p>
          <a:p>
            <a:pPr marL="713423" lvl="1" indent="-347663">
              <a:spcBef>
                <a:spcPts val="400"/>
              </a:spcBef>
              <a:buClrTx/>
              <a:buSzPct val="100000"/>
              <a:buFont typeface="Wingdings" panose="05000000000000000000" pitchFamily="2" charset="2"/>
              <a:buChar char="Ø"/>
            </a:pPr>
            <a:r>
              <a:rPr lang="en-US" sz="2200" b="1" dirty="0" smtClean="0">
                <a:solidFill>
                  <a:schemeClr val="tx1">
                    <a:lumMod val="95000"/>
                    <a:lumOff val="5000"/>
                  </a:schemeClr>
                </a:solidFill>
                <a:latin typeface="Arial" charset="0"/>
              </a:rPr>
              <a:t>&lt;797&gt;</a:t>
            </a:r>
          </a:p>
          <a:p>
            <a:pPr marL="713423" lvl="1" indent="-347663">
              <a:spcBef>
                <a:spcPts val="400"/>
              </a:spcBef>
              <a:buClrTx/>
              <a:buSzPct val="100000"/>
              <a:buFont typeface="Wingdings" panose="05000000000000000000" pitchFamily="2" charset="2"/>
              <a:buChar char="Ø"/>
            </a:pPr>
            <a:r>
              <a:rPr lang="en-US" sz="2200" b="1" dirty="0" smtClean="0">
                <a:solidFill>
                  <a:schemeClr val="tx1">
                    <a:lumMod val="95000"/>
                    <a:lumOff val="5000"/>
                  </a:schemeClr>
                </a:solidFill>
                <a:latin typeface="Arial" charset="0"/>
              </a:rPr>
              <a:t>&lt;795&gt;</a:t>
            </a:r>
            <a:endParaRPr lang="en-US" sz="2200" b="1" dirty="0" smtClean="0">
              <a:latin typeface="Arial" charset="0"/>
            </a:endParaRPr>
          </a:p>
        </p:txBody>
      </p:sp>
    </p:spTree>
    <p:extLst>
      <p:ext uri="{BB962C8B-B14F-4D97-AF65-F5344CB8AC3E}">
        <p14:creationId xmlns:p14="http://schemas.microsoft.com/office/powerpoint/2010/main" val="17962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9"/>
          <p:cNvSpPr>
            <a:spLocks noGrp="1" noChangeArrowheads="1"/>
          </p:cNvSpPr>
          <p:nvPr>
            <p:ph type="title"/>
          </p:nvPr>
        </p:nvSpPr>
        <p:spPr>
          <a:xfrm>
            <a:off x="990600" y="304800"/>
            <a:ext cx="8153400" cy="598487"/>
          </a:xfrm>
          <a:effectLst>
            <a:outerShdw dist="25400" dir="21594000" algn="ctr" rotWithShape="0">
              <a:schemeClr val="tx1"/>
            </a:outerShdw>
          </a:effectLst>
        </p:spPr>
        <p:txBody>
          <a:bodyPr>
            <a:noAutofit/>
          </a:bodyPr>
          <a:lstStyle/>
          <a:p>
            <a:pPr algn="ctr"/>
            <a:r>
              <a:rPr lang="en-US" sz="4200" b="1" dirty="0" smtClean="0">
                <a:solidFill>
                  <a:srgbClr val="00B050"/>
                </a:solidFill>
                <a:latin typeface="Arial" charset="0"/>
              </a:rPr>
              <a:t>P</a:t>
            </a:r>
            <a:r>
              <a:rPr lang="en-US" sz="3600" b="1" dirty="0" smtClean="0">
                <a:solidFill>
                  <a:srgbClr val="00B050"/>
                </a:solidFill>
                <a:latin typeface="Arial" charset="0"/>
              </a:rPr>
              <a:t>roposed</a:t>
            </a:r>
            <a:r>
              <a:rPr lang="en-US" sz="4200" b="1" dirty="0" smtClean="0">
                <a:solidFill>
                  <a:srgbClr val="00B050"/>
                </a:solidFill>
                <a:latin typeface="Arial" charset="0"/>
              </a:rPr>
              <a:t> USP C</a:t>
            </a:r>
            <a:r>
              <a:rPr lang="en-US" sz="3600" b="1" dirty="0" smtClean="0">
                <a:solidFill>
                  <a:srgbClr val="00B050"/>
                </a:solidFill>
                <a:latin typeface="Arial" charset="0"/>
              </a:rPr>
              <a:t>hapter</a:t>
            </a:r>
            <a:r>
              <a:rPr lang="en-US" sz="4200" b="1" dirty="0">
                <a:solidFill>
                  <a:srgbClr val="00B050"/>
                </a:solidFill>
                <a:latin typeface="Arial" charset="0"/>
              </a:rPr>
              <a:t> </a:t>
            </a:r>
            <a:r>
              <a:rPr lang="en-US" sz="4200" b="1" dirty="0" smtClean="0">
                <a:solidFill>
                  <a:srgbClr val="00B050"/>
                </a:solidFill>
                <a:latin typeface="Arial" charset="0"/>
              </a:rPr>
              <a:t>&lt;800&gt;</a:t>
            </a:r>
            <a:endParaRPr lang="en-US" sz="4200" b="1" dirty="0">
              <a:solidFill>
                <a:srgbClr val="00B050"/>
              </a:solidFill>
              <a:effectLst/>
              <a:latin typeface="Arial" charset="0"/>
            </a:endParaRPr>
          </a:p>
        </p:txBody>
      </p:sp>
      <p:sp>
        <p:nvSpPr>
          <p:cNvPr id="10" name="Rectangle 10"/>
          <p:cNvSpPr txBox="1">
            <a:spLocks noChangeArrowheads="1"/>
          </p:cNvSpPr>
          <p:nvPr/>
        </p:nvSpPr>
        <p:spPr>
          <a:xfrm>
            <a:off x="256032" y="1607970"/>
            <a:ext cx="8887968" cy="482140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10000"/>
              </a:lnSpc>
              <a:spcBef>
                <a:spcPts val="400"/>
              </a:spcBef>
              <a:buNone/>
              <a:tabLst>
                <a:tab pos="398463" algn="r"/>
                <a:tab pos="515938" algn="l"/>
              </a:tabLst>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1.	Introduction</a:t>
            </a:r>
            <a:endParaRPr lang="en-US" b="1" dirty="0">
              <a:latin typeface="Arial" panose="020B0604020202020204" pitchFamily="34" charset="0"/>
              <a:cs typeface="Arial" panose="020B0604020202020204" pitchFamily="34" charset="0"/>
            </a:endParaRPr>
          </a:p>
          <a:p>
            <a:pPr marL="0" indent="0">
              <a:lnSpc>
                <a:spcPct val="110000"/>
              </a:lnSpc>
              <a:spcBef>
                <a:spcPts val="400"/>
              </a:spcBef>
              <a:buNone/>
              <a:tabLst>
                <a:tab pos="398463" algn="r"/>
                <a:tab pos="515938" algn="l"/>
              </a:tabLst>
            </a:pPr>
            <a:r>
              <a:rPr lang="en-US" b="1" dirty="0" smtClean="0">
                <a:latin typeface="Arial" panose="020B0604020202020204" pitchFamily="34" charset="0"/>
                <a:cs typeface="Arial" panose="020B0604020202020204" pitchFamily="34" charset="0"/>
              </a:rPr>
              <a:t>	2.	List </a:t>
            </a:r>
            <a:r>
              <a:rPr lang="en-US" b="1" dirty="0">
                <a:latin typeface="Arial" panose="020B0604020202020204" pitchFamily="34" charset="0"/>
                <a:cs typeface="Arial" panose="020B0604020202020204" pitchFamily="34" charset="0"/>
              </a:rPr>
              <a:t>of Hazardous Drugs</a:t>
            </a:r>
          </a:p>
          <a:p>
            <a:pPr marL="0" indent="0">
              <a:lnSpc>
                <a:spcPct val="110000"/>
              </a:lnSpc>
              <a:spcBef>
                <a:spcPts val="400"/>
              </a:spcBef>
              <a:buNone/>
              <a:tabLst>
                <a:tab pos="398463" algn="r"/>
                <a:tab pos="515938" algn="l"/>
              </a:tabLst>
            </a:pPr>
            <a:r>
              <a:rPr lang="en-US" b="1" dirty="0" smtClean="0">
                <a:latin typeface="Arial" panose="020B0604020202020204" pitchFamily="34" charset="0"/>
                <a:cs typeface="Arial" panose="020B0604020202020204" pitchFamily="34" charset="0"/>
              </a:rPr>
              <a:t>	3.	Types </a:t>
            </a:r>
            <a:r>
              <a:rPr lang="en-US" b="1" dirty="0">
                <a:latin typeface="Arial" panose="020B0604020202020204" pitchFamily="34" charset="0"/>
                <a:cs typeface="Arial" panose="020B0604020202020204" pitchFamily="34" charset="0"/>
              </a:rPr>
              <a:t>of Exposure</a:t>
            </a:r>
          </a:p>
          <a:p>
            <a:pPr marL="0" indent="0">
              <a:lnSpc>
                <a:spcPct val="110000"/>
              </a:lnSpc>
              <a:spcBef>
                <a:spcPts val="400"/>
              </a:spcBef>
              <a:buNone/>
              <a:tabLst>
                <a:tab pos="398463" algn="r"/>
                <a:tab pos="515938" algn="l"/>
              </a:tabLst>
            </a:pPr>
            <a:r>
              <a:rPr lang="en-US" b="1" dirty="0" smtClean="0">
                <a:latin typeface="Arial" panose="020B0604020202020204" pitchFamily="34" charset="0"/>
                <a:cs typeface="Arial" panose="020B0604020202020204" pitchFamily="34" charset="0"/>
              </a:rPr>
              <a:t>	4.	Responsibilities</a:t>
            </a:r>
            <a:r>
              <a:rPr lang="en-US" sz="1600"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of</a:t>
            </a:r>
            <a:r>
              <a:rPr lang="en-US" sz="16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Personnel</a:t>
            </a:r>
            <a:r>
              <a:rPr lang="en-US" sz="16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Handling</a:t>
            </a:r>
            <a:r>
              <a:rPr lang="en-US" sz="16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Hazardous</a:t>
            </a:r>
            <a:r>
              <a:rPr lang="en-US" sz="16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Drugs</a:t>
            </a:r>
          </a:p>
          <a:p>
            <a:pPr marL="0" indent="0">
              <a:lnSpc>
                <a:spcPct val="110000"/>
              </a:lnSpc>
              <a:spcBef>
                <a:spcPts val="400"/>
              </a:spcBef>
              <a:buNone/>
              <a:tabLst>
                <a:tab pos="398463" algn="r"/>
                <a:tab pos="515938" algn="l"/>
              </a:tabLst>
            </a:pPr>
            <a:r>
              <a:rPr lang="en-US" b="1" dirty="0" smtClean="0">
                <a:latin typeface="Arial" panose="020B0604020202020204" pitchFamily="34" charset="0"/>
                <a:cs typeface="Arial" panose="020B0604020202020204" pitchFamily="34" charset="0"/>
              </a:rPr>
              <a:t>	5.	</a:t>
            </a:r>
            <a:r>
              <a:rPr lang="en-US" b="1" dirty="0" smtClean="0">
                <a:solidFill>
                  <a:srgbClr val="00B050"/>
                </a:solidFill>
                <a:latin typeface="Arial" panose="020B0604020202020204" pitchFamily="34" charset="0"/>
                <a:cs typeface="Arial" panose="020B0604020202020204" pitchFamily="34" charset="0"/>
              </a:rPr>
              <a:t>Facility </a:t>
            </a:r>
            <a:r>
              <a:rPr lang="en-US" b="1" dirty="0">
                <a:solidFill>
                  <a:srgbClr val="00B050"/>
                </a:solidFill>
                <a:latin typeface="Arial" panose="020B0604020202020204" pitchFamily="34" charset="0"/>
                <a:cs typeface="Arial" panose="020B0604020202020204" pitchFamily="34" charset="0"/>
              </a:rPr>
              <a:t>Design and Engineering Controls</a:t>
            </a:r>
          </a:p>
          <a:p>
            <a:pPr marL="0" indent="0">
              <a:lnSpc>
                <a:spcPct val="110000"/>
              </a:lnSpc>
              <a:spcBef>
                <a:spcPts val="400"/>
              </a:spcBef>
              <a:buNone/>
              <a:tabLst>
                <a:tab pos="398463" algn="r"/>
                <a:tab pos="515938" algn="l"/>
              </a:tabLst>
            </a:pPr>
            <a:r>
              <a:rPr lang="en-US" b="1" dirty="0" smtClean="0">
                <a:latin typeface="Arial" panose="020B0604020202020204" pitchFamily="34" charset="0"/>
                <a:cs typeface="Arial" panose="020B0604020202020204" pitchFamily="34" charset="0"/>
              </a:rPr>
              <a:t>	6.	Personal </a:t>
            </a:r>
            <a:r>
              <a:rPr lang="en-US" b="1" dirty="0">
                <a:latin typeface="Arial" panose="020B0604020202020204" pitchFamily="34" charset="0"/>
                <a:cs typeface="Arial" panose="020B0604020202020204" pitchFamily="34" charset="0"/>
              </a:rPr>
              <a:t>Protective Equipment</a:t>
            </a:r>
          </a:p>
          <a:p>
            <a:pPr marL="0" indent="0">
              <a:lnSpc>
                <a:spcPct val="110000"/>
              </a:lnSpc>
              <a:spcBef>
                <a:spcPts val="400"/>
              </a:spcBef>
              <a:buNone/>
              <a:tabLst>
                <a:tab pos="398463" algn="r"/>
                <a:tab pos="515938" algn="l"/>
              </a:tabLst>
            </a:pPr>
            <a:r>
              <a:rPr lang="en-US" b="1" dirty="0" smtClean="0">
                <a:latin typeface="Arial" panose="020B0604020202020204" pitchFamily="34" charset="0"/>
                <a:cs typeface="Arial" panose="020B0604020202020204" pitchFamily="34" charset="0"/>
              </a:rPr>
              <a:t>	7.	Hazard </a:t>
            </a:r>
            <a:r>
              <a:rPr lang="en-US" b="1" dirty="0">
                <a:latin typeface="Arial" panose="020B0604020202020204" pitchFamily="34" charset="0"/>
                <a:cs typeface="Arial" panose="020B0604020202020204" pitchFamily="34" charset="0"/>
              </a:rPr>
              <a:t>Communication Program</a:t>
            </a:r>
          </a:p>
          <a:p>
            <a:pPr marL="0" indent="0">
              <a:lnSpc>
                <a:spcPct val="110000"/>
              </a:lnSpc>
              <a:spcBef>
                <a:spcPts val="400"/>
              </a:spcBef>
              <a:buNone/>
              <a:tabLst>
                <a:tab pos="398463" algn="r"/>
                <a:tab pos="515938" algn="l"/>
              </a:tabLst>
            </a:pPr>
            <a:r>
              <a:rPr lang="en-US" b="1" dirty="0" smtClean="0">
                <a:latin typeface="Arial" panose="020B0604020202020204" pitchFamily="34" charset="0"/>
                <a:cs typeface="Arial" panose="020B0604020202020204" pitchFamily="34" charset="0"/>
              </a:rPr>
              <a:t>	8.	Training </a:t>
            </a:r>
            <a:r>
              <a:rPr lang="en-US" b="1" dirty="0">
                <a:latin typeface="Arial" panose="020B0604020202020204" pitchFamily="34" charset="0"/>
                <a:cs typeface="Arial" panose="020B0604020202020204" pitchFamily="34" charset="0"/>
              </a:rPr>
              <a:t>for Compounding Personnel</a:t>
            </a:r>
          </a:p>
          <a:p>
            <a:pPr marL="0" indent="0">
              <a:lnSpc>
                <a:spcPct val="110000"/>
              </a:lnSpc>
              <a:spcBef>
                <a:spcPts val="400"/>
              </a:spcBef>
              <a:buNone/>
              <a:tabLst>
                <a:tab pos="398463" algn="r"/>
                <a:tab pos="515938" algn="l"/>
              </a:tabLst>
            </a:pPr>
            <a:r>
              <a:rPr lang="en-US" b="1" dirty="0" smtClean="0">
                <a:latin typeface="Arial" panose="020B0604020202020204" pitchFamily="34" charset="0"/>
                <a:cs typeface="Arial" panose="020B0604020202020204" pitchFamily="34" charset="0"/>
              </a:rPr>
              <a:t>	9.	Receiving</a:t>
            </a:r>
            <a:endParaRPr lang="en-US" b="1" dirty="0">
              <a:latin typeface="Arial" panose="020B0604020202020204" pitchFamily="34" charset="0"/>
              <a:cs typeface="Arial" panose="020B0604020202020204" pitchFamily="34" charset="0"/>
            </a:endParaRPr>
          </a:p>
          <a:p>
            <a:pPr marL="0" indent="0">
              <a:lnSpc>
                <a:spcPct val="110000"/>
              </a:lnSpc>
              <a:spcBef>
                <a:spcPts val="400"/>
              </a:spcBef>
              <a:buNone/>
              <a:tabLst>
                <a:tab pos="398463" algn="r"/>
                <a:tab pos="515938" algn="l"/>
              </a:tabLst>
            </a:pPr>
            <a:r>
              <a:rPr lang="en-US" b="1" dirty="0">
                <a:latin typeface="Arial" panose="020B0604020202020204" pitchFamily="34" charset="0"/>
                <a:cs typeface="Arial" panose="020B0604020202020204" pitchFamily="34" charset="0"/>
              </a:rPr>
              <a:t>10. </a:t>
            </a:r>
            <a:r>
              <a:rPr lang="en-US" b="1" dirty="0" smtClean="0">
                <a:latin typeface="Arial" panose="020B0604020202020204" pitchFamily="34" charset="0"/>
                <a:cs typeface="Arial" panose="020B0604020202020204" pitchFamily="34" charset="0"/>
              </a:rPr>
              <a:t>Transporting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62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gner Update on Compounding Regulations including HDs 2014">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Wagner Update on Compounding Regulations including HDs 2014">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Wagner Update on Compounding Regulations including HDs 2014</Template>
  <TotalTime>4516</TotalTime>
  <Words>1925</Words>
  <Application>Microsoft Office PowerPoint</Application>
  <PresentationFormat>On-screen Show (4:3)</PresentationFormat>
  <Paragraphs>213</Paragraphs>
  <Slides>24</Slides>
  <Notes>21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Wagner Update on Compounding Regulations including HDs 2014</vt:lpstr>
      <vt:lpstr>2_Wagner Update on Compounding Regulations including HDs 2014</vt:lpstr>
      <vt:lpstr>PowerPoint Presentation</vt:lpstr>
      <vt:lpstr>Compounding Regulators</vt:lpstr>
      <vt:lpstr>NABP and Individual State BOPs</vt:lpstr>
      <vt:lpstr>State Boards of Pharmacy (BOPs )</vt:lpstr>
      <vt:lpstr>State Boards of Pharmacy (BOPs )</vt:lpstr>
      <vt:lpstr>Proposed USP Chapter &lt;800&gt;</vt:lpstr>
      <vt:lpstr>Proposed USP Chapter &lt;800&gt;</vt:lpstr>
      <vt:lpstr>Proposed USP Chapter &lt;800&gt;</vt:lpstr>
      <vt:lpstr>Proposed USP Chapter &lt;800&gt;</vt:lpstr>
      <vt:lpstr>Proposed USP Chapter &lt;800&gt;</vt:lpstr>
      <vt:lpstr>Proposed USP Chapter &lt;800&gt;</vt:lpstr>
      <vt:lpstr>Proposed USP Chapter &lt;800&gt;</vt:lpstr>
      <vt:lpstr>Proposed USP Chapter &lt;800&gt;</vt:lpstr>
      <vt:lpstr>Proposed USP Chapter &lt;800&gt;</vt:lpstr>
      <vt:lpstr>     Proposed USP Chapter &lt;800&gt;</vt:lpstr>
      <vt:lpstr>     Proposed USP Chapter &lt;800&gt;</vt:lpstr>
      <vt:lpstr>Notes on Storage (5.2 Storage of HDs)</vt:lpstr>
      <vt:lpstr>Notes on  Secondary Engineering Controls (5.2 Engineering Controls)</vt:lpstr>
      <vt:lpstr>Notes on  Non-Sterile HD Compounding (5.4 Non-Sterile Compounding)</vt:lpstr>
      <vt:lpstr>Notes on BSC (5.5 Sterile HD Compounding)</vt:lpstr>
      <vt:lpstr>Notes on BSC (5.5 Sterile HD Compounding)</vt:lpstr>
      <vt:lpstr>Proposed USP Chapter &lt;800&gt;</vt:lpstr>
      <vt:lpstr>Proposed USP Chapter &lt;800&gt;</vt:lpstr>
      <vt:lpstr>Acknowledgements</vt:lpstr>
    </vt:vector>
  </TitlesOfParts>
  <Company>Nuaire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Peters</dc:creator>
  <cp:lastModifiedBy>Dave</cp:lastModifiedBy>
  <cp:revision>54</cp:revision>
  <dcterms:created xsi:type="dcterms:W3CDTF">2014-04-09T01:56:18Z</dcterms:created>
  <dcterms:modified xsi:type="dcterms:W3CDTF">2014-09-19T17:14:51Z</dcterms:modified>
</cp:coreProperties>
</file>